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9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notesSlides/notesSlide1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1.xml" ContentType="application/vnd.openxmlformats-officedocument.them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diagrams/layout2.xml" ContentType="application/vnd.openxmlformats-officedocument.drawingml.diagramLayout+xml"/>
  <Override PartName="/ppt/notesMasters/notesMaster1.xml" ContentType="application/vnd.openxmlformats-officedocument.presentationml.notesMaster+xml"/>
  <Override PartName="/ppt/diagrams/quickStyle2.xml" ContentType="application/vnd.openxmlformats-officedocument.drawingml.diagramStyle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1"/>
  </p:notesMasterIdLst>
  <p:sldIdLst>
    <p:sldId id="256" r:id="rId2"/>
    <p:sldId id="258" r:id="rId3"/>
    <p:sldId id="277" r:id="rId4"/>
    <p:sldId id="260" r:id="rId5"/>
    <p:sldId id="264" r:id="rId6"/>
    <p:sldId id="288" r:id="rId7"/>
    <p:sldId id="290" r:id="rId8"/>
    <p:sldId id="287" r:id="rId9"/>
    <p:sldId id="283" r:id="rId10"/>
    <p:sldId id="268" r:id="rId11"/>
    <p:sldId id="291" r:id="rId12"/>
    <p:sldId id="280" r:id="rId13"/>
    <p:sldId id="289" r:id="rId14"/>
    <p:sldId id="279" r:id="rId15"/>
    <p:sldId id="263" r:id="rId16"/>
    <p:sldId id="265" r:id="rId17"/>
    <p:sldId id="282" r:id="rId18"/>
    <p:sldId id="261" r:id="rId19"/>
    <p:sldId id="275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FF"/>
    <a:srgbClr val="FF99CC"/>
    <a:srgbClr val="00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30" autoAdjust="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F41FC5-D95E-422E-922F-EAE8CED60CE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37E416AB-F9BC-4005-AA15-88739EEC5C7D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GB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rPr>
            <a:t>YES</a:t>
          </a:r>
          <a:r>
            <a:rPr lang="en-GB" sz="3200" dirty="0" smtClean="0">
              <a:solidFill>
                <a:schemeClr val="bg1"/>
              </a:solidFill>
              <a:latin typeface="Rockwell" pitchFamily="18" charset="0"/>
            </a:rPr>
            <a:t> :</a:t>
          </a:r>
          <a:r>
            <a:rPr lang="en-GB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rPr>
            <a:t>23</a:t>
          </a:r>
        </a:p>
        <a:p>
          <a:pPr rtl="0"/>
          <a:r>
            <a:rPr lang="en-US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rPr>
            <a:t>NO:IRELAND</a:t>
          </a:r>
          <a:endParaRPr lang="el-GR" sz="3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220027B-0E11-4D28-BEAF-4D226A5FC4ED}" type="parTrans" cxnId="{C55FCA0F-C175-4F56-A685-40083BEAB1A1}">
      <dgm:prSet/>
      <dgm:spPr/>
      <dgm:t>
        <a:bodyPr/>
        <a:lstStyle/>
        <a:p>
          <a:endParaRPr lang="el-GR"/>
        </a:p>
      </dgm:t>
    </dgm:pt>
    <dgm:pt modelId="{2A5DE236-BEAE-4666-9764-652B73465FB3}" type="sibTrans" cxnId="{C55FCA0F-C175-4F56-A685-40083BEAB1A1}">
      <dgm:prSet/>
      <dgm:spPr/>
      <dgm:t>
        <a:bodyPr/>
        <a:lstStyle/>
        <a:p>
          <a:endParaRPr lang="el-GR"/>
        </a:p>
      </dgm:t>
    </dgm:pt>
    <dgm:pt modelId="{78E25A69-377F-404C-9E07-DB55CAE60B6C}" type="pres">
      <dgm:prSet presAssocID="{92F41FC5-D95E-422E-922F-EAE8CED60CE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BB6E52DB-0BE9-4B44-A0E8-2981D8DBD781}" type="pres">
      <dgm:prSet presAssocID="{37E416AB-F9BC-4005-AA15-88739EEC5C7D}" presName="root1" presStyleCnt="0"/>
      <dgm:spPr/>
    </dgm:pt>
    <dgm:pt modelId="{3BDF7A60-C93B-4D33-90E0-C79A3017F200}" type="pres">
      <dgm:prSet presAssocID="{37E416AB-F9BC-4005-AA15-88739EEC5C7D}" presName="LevelOneTextNode" presStyleLbl="node0" presStyleIdx="0" presStyleCnt="1" custScaleX="145475" custLinFactNeighborX="-667" custLinFactNeighborY="6667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5283808-9A69-47DA-9380-A48448E4C95F}" type="pres">
      <dgm:prSet presAssocID="{37E416AB-F9BC-4005-AA15-88739EEC5C7D}" presName="level2hierChild" presStyleCnt="0"/>
      <dgm:spPr/>
    </dgm:pt>
  </dgm:ptLst>
  <dgm:cxnLst>
    <dgm:cxn modelId="{5CBEF230-47DE-4FFE-BEEE-21DA14DC3497}" type="presOf" srcId="{92F41FC5-D95E-422E-922F-EAE8CED60CE7}" destId="{78E25A69-377F-404C-9E07-DB55CAE60B6C}" srcOrd="0" destOrd="0" presId="urn:microsoft.com/office/officeart/2005/8/layout/hierarchy2"/>
    <dgm:cxn modelId="{C55FCA0F-C175-4F56-A685-40083BEAB1A1}" srcId="{92F41FC5-D95E-422E-922F-EAE8CED60CE7}" destId="{37E416AB-F9BC-4005-AA15-88739EEC5C7D}" srcOrd="0" destOrd="0" parTransId="{D220027B-0E11-4D28-BEAF-4D226A5FC4ED}" sibTransId="{2A5DE236-BEAE-4666-9764-652B73465FB3}"/>
    <dgm:cxn modelId="{110F2B2E-0743-4C2E-B894-00553FDB64BC}" type="presOf" srcId="{37E416AB-F9BC-4005-AA15-88739EEC5C7D}" destId="{3BDF7A60-C93B-4D33-90E0-C79A3017F200}" srcOrd="0" destOrd="0" presId="urn:microsoft.com/office/officeart/2005/8/layout/hierarchy2"/>
    <dgm:cxn modelId="{EDED31A3-F8A1-46CA-940C-F1ADF2559F7F}" type="presParOf" srcId="{78E25A69-377F-404C-9E07-DB55CAE60B6C}" destId="{BB6E52DB-0BE9-4B44-A0E8-2981D8DBD781}" srcOrd="0" destOrd="0" presId="urn:microsoft.com/office/officeart/2005/8/layout/hierarchy2"/>
    <dgm:cxn modelId="{2B03B077-29D0-4EBA-AA2C-8E7FEAFFACA6}" type="presParOf" srcId="{BB6E52DB-0BE9-4B44-A0E8-2981D8DBD781}" destId="{3BDF7A60-C93B-4D33-90E0-C79A3017F200}" srcOrd="0" destOrd="0" presId="urn:microsoft.com/office/officeart/2005/8/layout/hierarchy2"/>
    <dgm:cxn modelId="{10EA2CE5-5C7B-436D-928C-7B038916B380}" type="presParOf" srcId="{BB6E52DB-0BE9-4B44-A0E8-2981D8DBD781}" destId="{65283808-9A69-47DA-9380-A48448E4C95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96E9E9-460F-45BE-8BC9-9CD10E230D7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4EB5BA0A-3ED9-4BB7-B551-9E686D747375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en-GB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rPr>
            <a:t>YES(19)</a:t>
          </a:r>
          <a:endParaRPr lang="el-GR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E9A5CE7-58B7-4A0C-BAFC-A62F1286F052}" type="parTrans" cxnId="{09E2E7A6-EFF7-49BD-A65B-1EC528E3AC4D}">
      <dgm:prSet/>
      <dgm:spPr/>
      <dgm:t>
        <a:bodyPr/>
        <a:lstStyle/>
        <a:p>
          <a:endParaRPr lang="el-GR"/>
        </a:p>
      </dgm:t>
    </dgm:pt>
    <dgm:pt modelId="{93B4F2D2-CF5A-4C07-9695-C0EA7D3B69A6}" type="sibTrans" cxnId="{09E2E7A6-EFF7-49BD-A65B-1EC528E3AC4D}">
      <dgm:prSet/>
      <dgm:spPr/>
      <dgm:t>
        <a:bodyPr/>
        <a:lstStyle/>
        <a:p>
          <a:endParaRPr lang="el-GR"/>
        </a:p>
      </dgm:t>
    </dgm:pt>
    <dgm:pt modelId="{23E94A75-F6F9-47A9-9964-13E26637069B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pPr algn="ctr" rtl="0"/>
          <a:r>
            <a: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rPr>
            <a:t>NO </a:t>
          </a:r>
          <a:r>
            <a:rPr lang="en-GB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rPr>
            <a:t>(5)</a:t>
          </a:r>
          <a:endParaRPr lang="el-GR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3984326-64DB-4E89-99B9-FD9B34AF1E93}" type="parTrans" cxnId="{9E64906D-5E6C-407A-956B-B5297AE5A336}">
      <dgm:prSet/>
      <dgm:spPr/>
      <dgm:t>
        <a:bodyPr/>
        <a:lstStyle/>
        <a:p>
          <a:endParaRPr lang="el-GR"/>
        </a:p>
      </dgm:t>
    </dgm:pt>
    <dgm:pt modelId="{DB1235A7-F190-491F-B111-4B4F9AA6BBB2}" type="sibTrans" cxnId="{9E64906D-5E6C-407A-956B-B5297AE5A336}">
      <dgm:prSet/>
      <dgm:spPr/>
      <dgm:t>
        <a:bodyPr/>
        <a:lstStyle/>
        <a:p>
          <a:endParaRPr lang="el-GR"/>
        </a:p>
      </dgm:t>
    </dgm:pt>
    <dgm:pt modelId="{2D01E042-E8A8-4ECD-B853-9C08A32243D6}" type="pres">
      <dgm:prSet presAssocID="{D596E9E9-460F-45BE-8BC9-9CD10E230D7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F912C978-1247-4E7F-96C2-B31B5A495082}" type="pres">
      <dgm:prSet presAssocID="{4EB5BA0A-3ED9-4BB7-B551-9E686D747375}" presName="parentText" presStyleLbl="node1" presStyleIdx="0" presStyleCnt="2" custLinFactNeighborY="-308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BC81C23-06E5-4605-A281-38A54E1BAA8E}" type="pres">
      <dgm:prSet presAssocID="{93B4F2D2-CF5A-4C07-9695-C0EA7D3B69A6}" presName="spacer" presStyleCnt="0"/>
      <dgm:spPr/>
    </dgm:pt>
    <dgm:pt modelId="{C79EDF3F-C190-40E6-BAF0-F3E0FB5CBC28}" type="pres">
      <dgm:prSet presAssocID="{23E94A75-F6F9-47A9-9964-13E26637069B}" presName="parentText" presStyleLbl="node1" presStyleIdx="1" presStyleCnt="2" custLinFactY="-1089" custLinFactNeighborX="-736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E64906D-5E6C-407A-956B-B5297AE5A336}" srcId="{D596E9E9-460F-45BE-8BC9-9CD10E230D77}" destId="{23E94A75-F6F9-47A9-9964-13E26637069B}" srcOrd="1" destOrd="0" parTransId="{F3984326-64DB-4E89-99B9-FD9B34AF1E93}" sibTransId="{DB1235A7-F190-491F-B111-4B4F9AA6BBB2}"/>
    <dgm:cxn modelId="{FAC1C273-09B9-49FD-9961-3ECF1F2B4809}" type="presOf" srcId="{23E94A75-F6F9-47A9-9964-13E26637069B}" destId="{C79EDF3F-C190-40E6-BAF0-F3E0FB5CBC28}" srcOrd="0" destOrd="0" presId="urn:microsoft.com/office/officeart/2005/8/layout/vList2"/>
    <dgm:cxn modelId="{03EAEDC9-11DA-49EA-B24D-265C4C24456C}" type="presOf" srcId="{4EB5BA0A-3ED9-4BB7-B551-9E686D747375}" destId="{F912C978-1247-4E7F-96C2-B31B5A495082}" srcOrd="0" destOrd="0" presId="urn:microsoft.com/office/officeart/2005/8/layout/vList2"/>
    <dgm:cxn modelId="{09E2E7A6-EFF7-49BD-A65B-1EC528E3AC4D}" srcId="{D596E9E9-460F-45BE-8BC9-9CD10E230D77}" destId="{4EB5BA0A-3ED9-4BB7-B551-9E686D747375}" srcOrd="0" destOrd="0" parTransId="{4E9A5CE7-58B7-4A0C-BAFC-A62F1286F052}" sibTransId="{93B4F2D2-CF5A-4C07-9695-C0EA7D3B69A6}"/>
    <dgm:cxn modelId="{2FD23BA2-E9F7-4BC2-A013-C42C02D7B91E}" type="presOf" srcId="{D596E9E9-460F-45BE-8BC9-9CD10E230D77}" destId="{2D01E042-E8A8-4ECD-B853-9C08A32243D6}" srcOrd="0" destOrd="0" presId="urn:microsoft.com/office/officeart/2005/8/layout/vList2"/>
    <dgm:cxn modelId="{C513B7D7-0CAF-4A82-9CF4-DDA5725CFA3D}" type="presParOf" srcId="{2D01E042-E8A8-4ECD-B853-9C08A32243D6}" destId="{F912C978-1247-4E7F-96C2-B31B5A495082}" srcOrd="0" destOrd="0" presId="urn:microsoft.com/office/officeart/2005/8/layout/vList2"/>
    <dgm:cxn modelId="{C119553C-E905-4090-9018-F30A60EAC365}" type="presParOf" srcId="{2D01E042-E8A8-4ECD-B853-9C08A32243D6}" destId="{CBC81C23-06E5-4605-A281-38A54E1BAA8E}" srcOrd="1" destOrd="0" presId="urn:microsoft.com/office/officeart/2005/8/layout/vList2"/>
    <dgm:cxn modelId="{00FE9439-04A2-4C46-9585-98EB656CAFDE}" type="presParOf" srcId="{2D01E042-E8A8-4ECD-B853-9C08A32243D6}" destId="{C79EDF3F-C190-40E6-BAF0-F3E0FB5CBC2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AB111-AB12-4249-9A59-FC3CC0C37A4B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C8663-69EC-47AF-88C5-FE2608A1063F}" type="slidenum">
              <a:rPr lang="el-GR" smtClean="0"/>
              <a:pPr/>
              <a:t>‹N°›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183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C8663-69EC-47AF-88C5-FE2608A1063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18944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But it is surprising that although they do not have the same allergy training as us,</a:t>
            </a:r>
            <a:r>
              <a:rPr lang="en-US" b="1" baseline="0" dirty="0" smtClean="0"/>
              <a:t> i</a:t>
            </a:r>
            <a:r>
              <a:rPr lang="en-US" b="1" dirty="0" smtClean="0"/>
              <a:t>n many </a:t>
            </a:r>
            <a:r>
              <a:rPr lang="en-US" b="1" dirty="0" err="1" smtClean="0"/>
              <a:t>european</a:t>
            </a:r>
            <a:r>
              <a:rPr lang="en-US" b="1" dirty="0" smtClean="0"/>
              <a:t> countries, doctors</a:t>
            </a:r>
            <a:r>
              <a:rPr lang="en-US" b="1" baseline="0" dirty="0" smtClean="0"/>
              <a:t> of other specialties can also prescribe our therapies</a:t>
            </a:r>
            <a:endParaRPr lang="el-G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C8663-69EC-47AF-88C5-FE2608A1063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414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 As for anaphylactic guidelines, European countries are shared, half of them have, half not.  In mine, we are now working on that.</a:t>
            </a:r>
            <a:endParaRPr lang="el-G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C8663-69EC-47AF-88C5-FE2608A1063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2306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Whereas they</a:t>
            </a:r>
            <a:r>
              <a:rPr lang="en-US" baseline="0" dirty="0" smtClean="0"/>
              <a:t> are mandatory in 14 countries, but beneficial only in 8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06E5C74-C34E-4319-B1E9-C7EBE32593B0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72589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What’s the ratio of allergists per population?</a:t>
            </a:r>
            <a:r>
              <a:rPr lang="en-US" baseline="0" dirty="0" smtClean="0"/>
              <a:t> Are we sufficient in terms of population? I can not tell for other countries, but </a:t>
            </a:r>
            <a:r>
              <a:rPr lang="en-US" dirty="0" smtClean="0"/>
              <a:t>Best ratio seems to be in </a:t>
            </a:r>
            <a:r>
              <a:rPr lang="en-US" dirty="0" err="1" smtClean="0"/>
              <a:t>germany</a:t>
            </a:r>
            <a:r>
              <a:rPr lang="en-US" dirty="0" smtClean="0"/>
              <a:t> and the worse in </a:t>
            </a:r>
            <a:r>
              <a:rPr lang="en-US" dirty="0" err="1" smtClean="0"/>
              <a:t>ireland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E5893C-11D6-42AF-946C-D004E251DC11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21199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specifically the distribution of…. Can be seen in this slide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C8663-69EC-47AF-88C5-FE2608A1063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23526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75C9BA-C953-4CE8-867B-228E455C8FBC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6072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D85F70-8647-41A5-A8ED-78BC98AFF361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91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8FBBF4-680C-4886-9CF1-957AB38AABFA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4457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524073-21FB-48D2-B4B8-8A5B3B1EEF37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339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In the vast majority of </a:t>
            </a:r>
            <a:r>
              <a:rPr lang="en-US" dirty="0" err="1" smtClean="0"/>
              <a:t>european</a:t>
            </a:r>
            <a:r>
              <a:rPr lang="en-US" dirty="0" smtClean="0"/>
              <a:t> countries there are all divisions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646AAA-9B67-41A3-ABDD-0D817FB09B70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5244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5BAE79-ED03-498F-AE22-DDD3BC88B774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5904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 there?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C8663-69EC-47AF-88C5-FE2608A1063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9828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Recent data from 7 countries :from 0-30 hours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C8663-69EC-47AF-88C5-FE2608A1063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4583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86E2B1-F4F4-4F3D-A6FA-86F36CF9F5A8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2045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IMN is practiced in all 3 ways, SCIT, SLIT, TAB in all </a:t>
            </a:r>
            <a:r>
              <a:rPr lang="en-US" b="1" dirty="0" err="1" smtClean="0"/>
              <a:t>european</a:t>
            </a:r>
            <a:r>
              <a:rPr lang="en-US" b="1" dirty="0" smtClean="0"/>
              <a:t> countries</a:t>
            </a:r>
            <a:endParaRPr lang="el-G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C8663-69EC-47AF-88C5-FE2608A1063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3959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BCBCB"/>
            </a:gs>
            <a:gs pos="13000">
              <a:srgbClr val="5F5F5F"/>
            </a:gs>
            <a:gs pos="13000">
              <a:schemeClr val="accent6">
                <a:lumMod val="60000"/>
                <a:lumOff val="40000"/>
              </a:schemeClr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79AD459-F538-46E8-9C68-6FA499F8C4D3}" type="datetimeFigureOut">
              <a:rPr lang="el-GR" smtClean="0"/>
              <a:pPr/>
              <a:t>10/1/2015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B67F90D-21BD-426D-91F2-7148A4BC8416}" type="slidenum">
              <a:rPr lang="el-GR" smtClean="0"/>
              <a:pPr/>
              <a:t>‹N°›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234" y="695300"/>
            <a:ext cx="8229600" cy="1162064"/>
          </a:xfrm>
        </p:spPr>
        <p:txBody>
          <a:bodyPr/>
          <a:lstStyle/>
          <a:p>
            <a:r>
              <a:rPr lang="en-US" b="1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Rockwell" pitchFamily="18" charset="0"/>
                <a:cs typeface="Times New Roman" pitchFamily="18" charset="0"/>
              </a:rPr>
              <a:t>OUR WAY OF WORKING</a:t>
            </a:r>
            <a:endParaRPr lang="el-GR" b="1" i="1" dirty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85926"/>
            <a:ext cx="8077200" cy="1499616"/>
          </a:xfrm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26 Countries </a:t>
            </a:r>
            <a:br>
              <a:rPr lang="fr-FR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</a:br>
            <a:r>
              <a:rPr lang="fr-FR" sz="28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Thanks</a:t>
            </a:r>
            <a:r>
              <a:rPr lang="fr-FR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to all the UEMS </a:t>
            </a:r>
            <a:r>
              <a:rPr lang="fr-FR" sz="28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delegates</a:t>
            </a:r>
            <a:r>
              <a:rPr lang="fr-FR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involved</a:t>
            </a:r>
            <a:endParaRPr lang="el-GR" sz="2800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71604" y="4572008"/>
            <a:ext cx="7191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Rockwell" pitchFamily="18" charset="0"/>
              </a:rPr>
              <a:t>JACQUES GAYRAUD  MD,  DIONYSIS GIANNAKOPOULOS MD</a:t>
            </a:r>
            <a:endParaRPr lang="el-GR" dirty="0"/>
          </a:p>
        </p:txBody>
      </p:sp>
      <p:sp>
        <p:nvSpPr>
          <p:cNvPr id="5" name="TextBox 4"/>
          <p:cNvSpPr txBox="1"/>
          <p:nvPr/>
        </p:nvSpPr>
        <p:spPr>
          <a:xfrm>
            <a:off x="1571604" y="5715016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Rockwell" pitchFamily="18" charset="0"/>
              </a:rPr>
              <a:t>June 2014</a:t>
            </a:r>
            <a:endParaRPr lang="el-G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771556" y="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</a:rPr>
              <a:t>DISEASES FOR ALLERGISTS </a:t>
            </a:r>
            <a:endParaRPr lang="el-GR" sz="2000" dirty="0" smtClean="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>
          <a:xfrm>
            <a:off x="595282" y="2133600"/>
            <a:ext cx="4052918" cy="3652846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GB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In 22 </a:t>
            </a:r>
            <a:r>
              <a:rPr lang="en-GB" sz="2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european</a:t>
            </a:r>
            <a:r>
              <a:rPr lang="en-GB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countries</a:t>
            </a:r>
          </a:p>
          <a:p>
            <a:pPr eaLnBrk="1" hangingPunct="1">
              <a:buFont typeface="Arial" charset="0"/>
              <a:buNone/>
            </a:pPr>
            <a:endParaRPr lang="en-GB" sz="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GB" sz="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GB" sz="2200" b="1" dirty="0" smtClean="0">
                <a:solidFill>
                  <a:srgbClr val="C00000"/>
                </a:solidFill>
                <a:latin typeface="Rockwell" pitchFamily="18" charset="0"/>
              </a:rPr>
              <a:t>Asthma</a:t>
            </a:r>
          </a:p>
          <a:p>
            <a:pPr eaLnBrk="1" hangingPunct="1">
              <a:buFont typeface="Arial" charset="0"/>
              <a:buNone/>
            </a:pPr>
            <a:r>
              <a:rPr lang="en-GB" sz="2200" b="1" dirty="0" smtClean="0">
                <a:solidFill>
                  <a:srgbClr val="C00000"/>
                </a:solidFill>
                <a:latin typeface="Rockwell" pitchFamily="18" charset="0"/>
              </a:rPr>
              <a:t>Rhinitis, conjunctivitis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2200" b="1" dirty="0" smtClean="0">
                <a:solidFill>
                  <a:srgbClr val="C00000"/>
                </a:solidFill>
                <a:latin typeface="Rockwell" pitchFamily="18" charset="0"/>
              </a:rPr>
              <a:t>Food allergy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2200" b="1" dirty="0" smtClean="0">
                <a:solidFill>
                  <a:srgbClr val="C00000"/>
                </a:solidFill>
                <a:latin typeface="Rockwell" pitchFamily="18" charset="0"/>
              </a:rPr>
              <a:t>Drug allergy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2200" b="1" dirty="0" smtClean="0">
                <a:solidFill>
                  <a:srgbClr val="C00000"/>
                </a:solidFill>
                <a:latin typeface="Rockwell" pitchFamily="18" charset="0"/>
              </a:rPr>
              <a:t>Venom allergy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2200" b="1" dirty="0" smtClean="0">
                <a:solidFill>
                  <a:srgbClr val="C00000"/>
                </a:solidFill>
                <a:latin typeface="Rockwell" pitchFamily="18" charset="0"/>
              </a:rPr>
              <a:t>Anaphylactic shock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2200" b="1" dirty="0" smtClean="0">
                <a:solidFill>
                  <a:srgbClr val="C00000"/>
                </a:solidFill>
                <a:latin typeface="Rockwell" pitchFamily="18" charset="0"/>
              </a:rPr>
              <a:t>Immunotherapy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2200" b="1" dirty="0" smtClean="0">
                <a:solidFill>
                  <a:srgbClr val="C00000"/>
                </a:solidFill>
                <a:latin typeface="Rockwell" pitchFamily="18" charset="0"/>
              </a:rPr>
              <a:t>Urticaria, </a:t>
            </a:r>
            <a:r>
              <a:rPr lang="en-GB" sz="2200" b="1" dirty="0" err="1" smtClean="0">
                <a:solidFill>
                  <a:srgbClr val="C00000"/>
                </a:solidFill>
                <a:latin typeface="Rockwell" pitchFamily="18" charset="0"/>
              </a:rPr>
              <a:t>angioedema</a:t>
            </a:r>
            <a:endParaRPr lang="en-GB" sz="2200" b="1" dirty="0" smtClean="0">
              <a:solidFill>
                <a:srgbClr val="C00000"/>
              </a:solidFill>
              <a:latin typeface="Rockwell" pitchFamily="18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2200" b="1" dirty="0" smtClean="0">
                <a:solidFill>
                  <a:srgbClr val="C00000"/>
                </a:solidFill>
                <a:latin typeface="Rockwell" pitchFamily="18" charset="0"/>
              </a:rPr>
              <a:t>Eczema</a:t>
            </a:r>
            <a:endParaRPr lang="en-GB" sz="1800" b="1" dirty="0" smtClean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648200" y="2286000"/>
            <a:ext cx="4419600" cy="224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In the vast majority</a:t>
            </a:r>
            <a:endParaRPr lang="el-GR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GB" sz="800" b="1" dirty="0" smtClean="0">
              <a:solidFill>
                <a:schemeClr val="bg1"/>
              </a:solidFill>
              <a:latin typeface="Rockwell" pitchFamily="18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GB" sz="800" b="1" dirty="0" smtClean="0">
              <a:solidFill>
                <a:srgbClr val="002060"/>
              </a:solidFill>
              <a:latin typeface="Rockwell" pitchFamily="18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GB" sz="2200" b="1" dirty="0" smtClean="0">
                <a:solidFill>
                  <a:schemeClr val="accent4">
                    <a:lumMod val="50000"/>
                  </a:schemeClr>
                </a:solidFill>
                <a:latin typeface="Rockwell" pitchFamily="18" charset="0"/>
              </a:rPr>
              <a:t>Skin allergy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2200" b="1" dirty="0" smtClean="0">
                <a:solidFill>
                  <a:schemeClr val="accent4">
                    <a:lumMod val="50000"/>
                  </a:schemeClr>
                </a:solidFill>
                <a:latin typeface="Rockwell" pitchFamily="18" charset="0"/>
              </a:rPr>
              <a:t>Contact dermatitis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2200" b="1" dirty="0" smtClean="0">
                <a:solidFill>
                  <a:schemeClr val="accent4">
                    <a:lumMod val="50000"/>
                  </a:schemeClr>
                </a:solidFill>
                <a:latin typeface="Rockwell" pitchFamily="18" charset="0"/>
              </a:rPr>
              <a:t>Occupational asthma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2200" b="1" dirty="0" smtClean="0">
                <a:solidFill>
                  <a:schemeClr val="accent4">
                    <a:lumMod val="50000"/>
                  </a:schemeClr>
                </a:solidFill>
                <a:latin typeface="Rockwell" pitchFamily="18" charset="0"/>
              </a:rPr>
              <a:t>Primary </a:t>
            </a:r>
            <a:r>
              <a:rPr lang="en-GB" sz="2200" b="1" dirty="0" err="1" smtClean="0">
                <a:solidFill>
                  <a:schemeClr val="accent4">
                    <a:lumMod val="50000"/>
                  </a:schemeClr>
                </a:solidFill>
                <a:latin typeface="Rockwell" pitchFamily="18" charset="0"/>
              </a:rPr>
              <a:t>Immuno</a:t>
            </a:r>
            <a:r>
              <a:rPr lang="en-GB" sz="2200" b="1" dirty="0" smtClean="0">
                <a:solidFill>
                  <a:schemeClr val="accent4">
                    <a:lumMod val="50000"/>
                  </a:schemeClr>
                </a:solidFill>
                <a:latin typeface="Rockwell" pitchFamily="18" charset="0"/>
              </a:rPr>
              <a:t> deficiencies</a:t>
            </a:r>
            <a:r>
              <a:rPr lang="en-GB" b="1" dirty="0" smtClean="0">
                <a:solidFill>
                  <a:schemeClr val="accent4">
                    <a:lumMod val="50000"/>
                  </a:schemeClr>
                </a:solidFill>
                <a:latin typeface="Rockwell" pitchFamily="18" charset="0"/>
              </a:rPr>
              <a:t> </a:t>
            </a:r>
            <a:endParaRPr lang="en-GB" b="1" dirty="0">
              <a:solidFill>
                <a:schemeClr val="accent4">
                  <a:lumMod val="50000"/>
                </a:schemeClr>
              </a:solidFill>
              <a:latin typeface="Rockwell" pitchFamily="18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l-GR" dirty="0">
              <a:solidFill>
                <a:srgbClr val="00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0600" y="4495800"/>
            <a:ext cx="3657600" cy="131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/>
              </a:rPr>
              <a:t>In a few countries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2200" b="1" dirty="0" smtClean="0">
                <a:latin typeface="Rockwell"/>
              </a:rPr>
              <a:t>AIDS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2200" b="1" dirty="0" smtClean="0">
                <a:latin typeface="Rockwell"/>
              </a:rPr>
              <a:t>Transplantation </a:t>
            </a:r>
            <a:endParaRPr lang="el-GR" sz="2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252728"/>
          </a:xfrm>
        </p:spPr>
        <p:txBody>
          <a:bodyPr/>
          <a:lstStyle/>
          <a:p>
            <a:r>
              <a:rPr lang="fr-FR" dirty="0" err="1" smtClean="0"/>
              <a:t>Prices</a:t>
            </a:r>
            <a:r>
              <a:rPr lang="fr-FR" dirty="0" smtClean="0"/>
              <a:t> of </a:t>
            </a:r>
            <a:r>
              <a:rPr lang="fr-FR" dirty="0" err="1" smtClean="0"/>
              <a:t>Allergy</a:t>
            </a:r>
            <a:r>
              <a:rPr lang="fr-FR" dirty="0" smtClean="0"/>
              <a:t> in Europe (2014)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574525"/>
              </p:ext>
            </p:extLst>
          </p:nvPr>
        </p:nvGraphicFramePr>
        <p:xfrm>
          <a:off x="152400" y="762000"/>
          <a:ext cx="8839200" cy="59662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58"/>
                <a:gridCol w="1130081"/>
                <a:gridCol w="1068664"/>
                <a:gridCol w="1012160"/>
                <a:gridCol w="946647"/>
                <a:gridCol w="1121892"/>
                <a:gridCol w="959750"/>
                <a:gridCol w="1327436"/>
                <a:gridCol w="884412"/>
              </a:tblGrid>
              <a:tr h="5525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N°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Country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</a:t>
                      </a:r>
                      <a:r>
                        <a:rPr lang="en-US" sz="1200" b="1" baseline="30000">
                          <a:effectLst/>
                        </a:rPr>
                        <a:t>st</a:t>
                      </a:r>
                      <a:r>
                        <a:rPr lang="en-US" sz="1200" b="1">
                          <a:effectLst/>
                        </a:rPr>
                        <a:t> Cs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Follow Cs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SP CE T.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SP native T.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IDR test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Patch test</a:t>
                      </a:r>
                      <a:endParaRPr lang="fr-FR" sz="1200" b="1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ESS - Other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notes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Austria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50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15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20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20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25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20 - 20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5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Belgium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40.05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40.05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23.78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19.88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158-198 (hosp)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79 - 79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Derm+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3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Croatia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12,61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5,44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5,45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5,45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10,89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10,89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4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Czech Rep.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24.4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12.4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0.9€/Ag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0.9€/Ag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1.1€/Ag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0.8€/Ag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2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5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rgbClr val="C00000"/>
                          </a:solidFill>
                          <a:effectLst/>
                        </a:rPr>
                        <a:t>France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23 – 56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23 – 28.8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28.8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36.05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36.05-43.15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29.3 – 43.15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6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Germany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16.28-20.83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-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45.33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45.33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16.28 (1?)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62.65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7</a:t>
                      </a:r>
                      <a:endParaRPr lang="fr-F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Greece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– 80 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– 50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65.45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65.45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 – 180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8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Hungary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33 – 83 (SPT)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24 – 60 (SPT)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1.6€/Ag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1.6€/Ag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1.6€/Ag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100 – 66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9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Italy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26.7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15.9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23.2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23.2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23.2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32.5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10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 err="1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Netherlands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285</a:t>
                      </a:r>
                      <a:endParaRPr lang="fr-FR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285</a:t>
                      </a:r>
                      <a:endParaRPr lang="fr-FR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265.39-312.55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304.12-438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Hosp</a:t>
                      </a:r>
                      <a:r>
                        <a:rPr lang="fr-FR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.+ </a:t>
                      </a:r>
                      <a:r>
                        <a:rPr lang="fr-FR" sz="12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</a:t>
                      </a:r>
                      <a:endParaRPr lang="fr-FR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(360€)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fr-FR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Portugal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7.75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7.75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Slovenia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25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15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27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27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27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9 - 9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75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13</a:t>
                      </a:r>
                      <a:endParaRPr lang="fr-F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Spain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18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9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7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7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7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7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14</a:t>
                      </a:r>
                      <a:endParaRPr lang="fr-FR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Sweden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27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27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9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9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9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9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T/nurse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15</a:t>
                      </a:r>
                      <a:endParaRPr lang="fr-FR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Switzerland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14.71/13.95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 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41.07 (10)</a:t>
                      </a:r>
                      <a:endParaRPr lang="fr-FR" sz="1200" b="1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u="sng">
                          <a:effectLst/>
                        </a:rPr>
                        <a:t>+</a:t>
                      </a:r>
                      <a:r>
                        <a:rPr lang="en-US" sz="1200" b="1">
                          <a:effectLst/>
                        </a:rPr>
                        <a:t> 5.33 (/+10)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26.69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54.42 (10)</a:t>
                      </a:r>
                      <a:endParaRPr lang="fr-FR" sz="1200" b="1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u="sng">
                          <a:effectLst/>
                        </a:rPr>
                        <a:t>+</a:t>
                      </a:r>
                      <a:r>
                        <a:rPr lang="en-US" sz="1200" b="1">
                          <a:effectLst/>
                        </a:rPr>
                        <a:t> 5.33 (/+10)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42.35 </a:t>
                      </a:r>
                      <a:r>
                        <a:rPr lang="en-US" sz="1200" b="1" u="sng">
                          <a:effectLst/>
                        </a:rPr>
                        <a:t>+ </a:t>
                      </a:r>
                      <a:r>
                        <a:rPr lang="en-US" sz="1200" b="1">
                          <a:effectLst/>
                        </a:rPr>
                        <a:t>49.79</a:t>
                      </a:r>
                      <a:endParaRPr lang="fr-FR" sz="12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fr-F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N°</a:t>
                      </a:r>
                      <a:endParaRPr lang="fr-FR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Country</a:t>
                      </a:r>
                      <a:endParaRPr lang="fr-FR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r>
                        <a:rPr lang="en-US" sz="1200" b="1" baseline="3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st</a:t>
                      </a: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Cs</a:t>
                      </a:r>
                      <a:endParaRPr lang="fr-FR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Follow Cs</a:t>
                      </a:r>
                      <a:endParaRPr lang="fr-FR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SP CE T.</a:t>
                      </a:r>
                      <a:endParaRPr lang="fr-FR" sz="1200" b="1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SP native T.</a:t>
                      </a:r>
                      <a:endParaRPr lang="fr-FR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IDR test</a:t>
                      </a:r>
                      <a:endParaRPr lang="fr-FR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Patch test</a:t>
                      </a:r>
                      <a:endParaRPr lang="fr-FR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ESS - Other</a:t>
                      </a:r>
                      <a:endParaRPr lang="fr-FR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notes</a:t>
                      </a:r>
                      <a:endParaRPr lang="fr-FR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62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Mean Price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26.6 €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19 €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21.8 €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C00000"/>
                          </a:solidFill>
                          <a:effectLst/>
                        </a:rPr>
                        <a:t>34 €</a:t>
                      </a:r>
                      <a:endParaRPr lang="fr-FR" sz="1200" b="1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34.5 €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fr-FR" sz="12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68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IMMUNOTHERAPY</a:t>
            </a:r>
            <a:endParaRPr lang="el-GR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258258"/>
              </p:ext>
            </p:extLst>
          </p:nvPr>
        </p:nvGraphicFramePr>
        <p:xfrm>
          <a:off x="446854" y="1134301"/>
          <a:ext cx="8301610" cy="5495099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2036914"/>
                <a:gridCol w="1283730"/>
                <a:gridCol w="1660322"/>
                <a:gridCol w="1660322"/>
                <a:gridCol w="1660322"/>
              </a:tblGrid>
              <a:tr h="370084"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COUNTRY</a:t>
                      </a:r>
                      <a:endParaRPr lang="el-GR" b="1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cap="none" spc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SIT</a:t>
                      </a:r>
                      <a:endParaRPr lang="en-US" sz="2400" b="1" i="0" u="none" strike="noStrike" cap="none" spc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SCIT</a:t>
                      </a:r>
                      <a:endParaRPr lang="en-US"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SLIT</a:t>
                      </a:r>
                      <a:endParaRPr lang="en-US"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cap="none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TABLETS</a:t>
                      </a:r>
                      <a:endParaRPr lang="en-US" sz="24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AUSTRIA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CZECH REP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FINLAND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FRANCE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GREECE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POLAND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ROMANIA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SLOVENIA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SPAIN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SWEDEN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SWITZERLAND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TURKEY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UK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Yes?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36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cap="none" spc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Rockwell" pitchFamily="18" charset="0"/>
                        </a:rPr>
                        <a:t>PORTUGAL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cap="none" spc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Yes</a:t>
                      </a:r>
                      <a:endParaRPr lang="en-US" sz="2000" b="1" i="0" u="none" strike="noStrike" cap="none" spc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051720" y="282714"/>
            <a:ext cx="51588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IMMUNOTHERAPY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79106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76199" y="614030"/>
          <a:ext cx="8991601" cy="569882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16219"/>
                <a:gridCol w="1943905"/>
                <a:gridCol w="1389610"/>
                <a:gridCol w="1716579"/>
                <a:gridCol w="2125288"/>
              </a:tblGrid>
              <a:tr h="571636">
                <a:tc>
                  <a:txBody>
                    <a:bodyPr/>
                    <a:lstStyle/>
                    <a:p>
                      <a:r>
                        <a:rPr lang="en-US" b="1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COUNTRY</a:t>
                      </a:r>
                      <a:endParaRPr lang="el-GR" b="1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SPECIALISTS PRESCRIBING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LEGAL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BUILD-UP PHASE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MANTEINANCE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4276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AUSTRIA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All, ped, ENT, Pulm, Derm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All, ped, ENT, Pulm, Derm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 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484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CZECH REP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</a:t>
                      </a:r>
                      <a:r>
                        <a:rPr lang="en-US" sz="1200" b="1" u="none" strike="noStrike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hosp</a:t>
                      </a:r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or private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hosp or private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FINLAND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Ped all, ped, ENT, pulm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specialist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Hosp or private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Hosp, private, primary care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FRANCE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All, few Pulm, ENT, ped, intern, GP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Hosp or private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Hosp, private, 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GREECE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All, few ENT, Pulm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 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6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POLAND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</a:t>
                      </a:r>
                      <a:r>
                        <a:rPr lang="en-US" sz="1200" b="1" u="none" strike="noStrike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pulm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IT units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IT units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ROMANIA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specialist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hosp 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hosp 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SLOVENIA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All, few Pulm and ped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All, few Pulm and ped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SPAIN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few ENT, pulm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primary care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SWEDEN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SWITZERLAND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Any, but </a:t>
                      </a:r>
                      <a:r>
                        <a:rPr lang="en-US" sz="1200" b="1" u="none" strike="noStrike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recomended</a:t>
                      </a:r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All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 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749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TURKEY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few ENT, pulm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Hosp or private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Any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00371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PORTUGAL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</a:t>
                      </a:r>
                      <a:r>
                        <a:rPr lang="en-US" sz="1200" b="1" u="none" strike="noStrike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pulm,ped</a:t>
                      </a:r>
                      <a:endParaRPr lang="en-US" sz="1200" b="1" u="none" strike="noStrik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</a:t>
                      </a:r>
                      <a:r>
                        <a:rPr lang="en-US" sz="1200" b="1" u="none" strike="noStrike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pulm,ped</a:t>
                      </a:r>
                      <a:endParaRPr lang="en-US" sz="1200" b="1" i="0" u="none" strike="noStrike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pulm,ped</a:t>
                      </a:r>
                      <a:endParaRPr lang="en-US" sz="1200" b="1" i="0" u="none" strike="noStrike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</a:t>
                      </a:r>
                      <a:r>
                        <a:rPr lang="en-US" sz="1200" b="1" u="none" strike="noStrike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pulm,ped</a:t>
                      </a:r>
                      <a:endParaRPr lang="en-US" sz="1200" b="1" i="0" u="none" strike="noStrike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06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cap="none" spc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UK</a:t>
                      </a:r>
                      <a:endParaRPr lang="en-US" sz="1600" b="1" i="0" u="none" strike="noStrike" cap="none" spc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All, few ENT, </a:t>
                      </a:r>
                      <a:r>
                        <a:rPr lang="en-US" sz="1200" b="1" u="none" strike="noStrike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Pulm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specialist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</a:t>
                      </a:r>
                      <a:r>
                        <a:rPr lang="en-US" sz="1200" b="1" u="none" strike="noStrike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hosp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allergists, hosp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45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5828" y="188640"/>
            <a:ext cx="7640588" cy="1224136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es-E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ANAPHYLAXIS GUIDELINES IN EUROPE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1465312" y="2326506"/>
            <a:ext cx="2890664" cy="4379094"/>
          </a:xfrm>
          <a:solidFill>
            <a:schemeClr val="accent6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Hungary</a:t>
            </a:r>
            <a:endParaRPr lang="es-E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France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UK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Germany</a:t>
            </a:r>
            <a:endParaRPr lang="es-E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S</a:t>
            </a: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lovenia</a:t>
            </a:r>
            <a:endParaRPr lang="es-E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Finland</a:t>
            </a:r>
            <a:endParaRPr lang="es-E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Czech</a:t>
            </a:r>
            <a:r>
              <a:rPr lang="es-E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republic</a:t>
            </a:r>
            <a:r>
              <a:rPr lang="es-E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Sweden</a:t>
            </a:r>
            <a:endParaRPr lang="es-E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Spain</a:t>
            </a:r>
            <a:endParaRPr lang="es-E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Switzerland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Netherlands</a:t>
            </a:r>
            <a:endParaRPr lang="es-E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Greece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Romania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s-ES" dirty="0" smtClean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s-ES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3"/>
          </p:nvPr>
        </p:nvSpPr>
        <p:spPr>
          <a:xfrm>
            <a:off x="3779912" y="1646238"/>
            <a:ext cx="4041775" cy="639762"/>
          </a:xfrm>
        </p:spPr>
        <p:txBody>
          <a:bodyPr rtlCol="0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NO</a:t>
            </a:r>
            <a:endParaRPr lang="es-E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sz="quarter" idx="4"/>
          </p:nvPr>
        </p:nvSpPr>
        <p:spPr>
          <a:xfrm>
            <a:off x="4572000" y="2326506"/>
            <a:ext cx="2808312" cy="3464694"/>
          </a:xfrm>
          <a:solidFill>
            <a:schemeClr val="accent2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Denmark</a:t>
            </a:r>
            <a:endParaRPr lang="es-E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Portugal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Italy</a:t>
            </a:r>
            <a:endParaRPr lang="es-E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</p:txBody>
      </p:sp>
      <p:sp>
        <p:nvSpPr>
          <p:cNvPr id="8" name="3 Marcador de texto"/>
          <p:cNvSpPr txBox="1">
            <a:spLocks/>
          </p:cNvSpPr>
          <p:nvPr/>
        </p:nvSpPr>
        <p:spPr>
          <a:xfrm>
            <a:off x="760412" y="1646238"/>
            <a:ext cx="4040188" cy="639762"/>
          </a:xfrm>
          <a:prstGeom prst="rect">
            <a:avLst/>
          </a:prstGeom>
        </p:spPr>
        <p:txBody>
          <a:bodyPr vert="horz" lIns="146304" tIns="91440" rtlCol="0" anchor="ctr">
            <a:normAutofit fontScale="92500" lnSpcReduction="20000"/>
          </a:bodyPr>
          <a:lstStyle>
            <a:lvl1pPr marL="0" indent="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3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None/>
              <a:defRPr kumimoji="0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None/>
              <a:defRPr kumimoji="0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None/>
              <a:defRPr kumimoji="0" lang="en-US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None/>
              <a:defRPr kumimoji="0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None/>
              <a:defRPr kumimoji="0"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Font typeface="Arial" pitchFamily="34" charset="0"/>
              <a:buNone/>
              <a:defRPr/>
            </a:pPr>
            <a:r>
              <a:rPr lang="es-E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YES</a:t>
            </a:r>
            <a:endParaRPr lang="es-E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43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928687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</a:rPr>
              <a:t>CME </a:t>
            </a:r>
            <a:endParaRPr lang="el-GR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</a:endParaRP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219036" y="1600200"/>
            <a:ext cx="5572164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numCol="2">
            <a:spAutoFit/>
          </a:bodyPr>
          <a:lstStyle/>
          <a:p>
            <a:pPr algn="ctr">
              <a:defRPr/>
            </a:pPr>
            <a:r>
              <a:rPr lang="en-GB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  <a:cs typeface="Times New Roman" pitchFamily="18" charset="0"/>
              </a:rPr>
              <a:t>     </a:t>
            </a:r>
            <a:r>
              <a:rPr lang="en-GB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  <a:cs typeface="Times New Roman" pitchFamily="18" charset="0"/>
              </a:rPr>
              <a:t>      </a:t>
            </a:r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  <a:cs typeface="Times New Roman" pitchFamily="18" charset="0"/>
              </a:rPr>
              <a:t>              </a:t>
            </a: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  <a:cs typeface="Times New Roman" pitchFamily="18" charset="0"/>
              </a:rPr>
              <a:t>YES</a:t>
            </a:r>
          </a:p>
          <a:p>
            <a:pPr>
              <a:defRPr/>
            </a:pPr>
            <a:endParaRPr lang="en-GB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1. FRANCE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2. HUNGARY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3. ITALY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4. AUSTRIA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5. SPAIN</a:t>
            </a:r>
            <a:endParaRPr 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6. NETHERLANDS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7. SLO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VENIA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8. LITHUANIA</a:t>
            </a:r>
          </a:p>
          <a:p>
            <a:pPr>
              <a:defRPr/>
            </a:pPr>
            <a:r>
              <a:rPr lang="en-GB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9. GERMANY</a:t>
            </a:r>
          </a:p>
          <a:p>
            <a:pPr>
              <a:defRPr/>
            </a:pPr>
            <a:endParaRPr lang="en-GB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endParaRPr lang="en-GB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endParaRPr lang="en-GB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endParaRPr lang="en-GB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endParaRPr lang="en-GB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10</a:t>
            </a:r>
            <a:r>
              <a:rPr lang="en-GB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. CZECH  REP.</a:t>
            </a:r>
          </a:p>
          <a:p>
            <a:pPr>
              <a:defRPr/>
            </a:pPr>
            <a:r>
              <a:rPr lang="en-GB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11. </a:t>
            </a: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SWITZERLAND</a:t>
            </a:r>
            <a:endParaRPr lang="en-GB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12</a:t>
            </a:r>
            <a:r>
              <a:rPr lang="en-GB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. TURKEY</a:t>
            </a:r>
          </a:p>
          <a:p>
            <a:pPr>
              <a:defRPr/>
            </a:pPr>
            <a:r>
              <a:rPr lang="en-GB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13. BELGIUM</a:t>
            </a:r>
          </a:p>
          <a:p>
            <a:pPr>
              <a:defRPr/>
            </a:pPr>
            <a:r>
              <a:rPr lang="en-GB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14.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ROMANIA</a:t>
            </a:r>
          </a:p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15. </a:t>
            </a: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GREECE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16. UK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17. </a:t>
            </a: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CYPRUS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18. IRELAND</a:t>
            </a:r>
            <a:endParaRPr lang="el-GR" sz="2400" b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6143657" y="1600200"/>
            <a:ext cx="2571747" cy="3214679"/>
          </a:xfrm>
          <a:effectLst>
            <a:glow rad="228600">
              <a:schemeClr val="accent3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</a:effectLst>
          <a:scene3d>
            <a:camera prst="isometricOffAxis2Left"/>
            <a:lightRig rig="threePt" dir="t"/>
          </a:scene3d>
          <a:sp3d>
            <a:bevelT prst="angle"/>
          </a:sp3d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        NO</a:t>
            </a:r>
          </a:p>
          <a:p>
            <a:pPr eaLnBrk="1" hangingPunct="1">
              <a:buFont typeface="Arial" charset="0"/>
              <a:buNone/>
              <a:defRPr/>
            </a:pPr>
            <a:endParaRPr lang="en-GB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1. DENMARK</a:t>
            </a:r>
            <a:endParaRPr lang="el-G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2. PORTUGAL</a:t>
            </a:r>
          </a:p>
          <a:p>
            <a:pPr>
              <a:buNone/>
              <a:defRPr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3. FINLAND</a:t>
            </a:r>
          </a:p>
          <a:p>
            <a:pPr>
              <a:buNone/>
              <a:defRPr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4. SWEDEN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5.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ESTONIA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6.  IRELAND</a:t>
            </a:r>
            <a:endParaRPr lang="en-GB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GB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</a:t>
            </a:r>
            <a:endParaRPr lang="el-GR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en-GB" sz="2600" b="1" dirty="0" smtClean="0">
              <a:solidFill>
                <a:srgbClr val="CCC1DA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el-GR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9036" y="5181600"/>
            <a:ext cx="8772564" cy="150256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Clr>
                <a:srgbClr val="FF0000"/>
              </a:buClr>
              <a:defRPr/>
            </a:pP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Mandatory:   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YES:14, NO:9</a:t>
            </a:r>
          </a:p>
          <a:p>
            <a:pPr>
              <a:buClr>
                <a:srgbClr val="FF0000"/>
              </a:buClr>
              <a:defRPr/>
            </a:pP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Benefits to practitioners: 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YES:8, NO:13    </a:t>
            </a:r>
            <a:r>
              <a:rPr lang="en-GB" sz="2400" b="1" dirty="0" smtClean="0">
                <a:solidFill>
                  <a:srgbClr val="558ED5"/>
                </a:solidFill>
                <a:latin typeface="Rockwell" pitchFamily="18" charset="0"/>
                <a:cs typeface="Times New Roman" pitchFamily="18" charset="0"/>
              </a:rPr>
              <a:t>        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 </a:t>
            </a:r>
            <a:endParaRPr lang="el-GR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 build="p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126308" y="2514600"/>
            <a:ext cx="3941492" cy="381000"/>
          </a:xfrm>
          <a:prstGeom prst="rect">
            <a:avLst/>
          </a:prstGeom>
          <a:solidFill>
            <a:schemeClr val="tx1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0243" name="TextBox 3"/>
          <p:cNvSpPr txBox="1">
            <a:spLocks noChangeArrowheads="1"/>
          </p:cNvSpPr>
          <p:nvPr/>
        </p:nvSpPr>
        <p:spPr bwMode="auto">
          <a:xfrm>
            <a:off x="533400" y="2105085"/>
            <a:ext cx="439578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ITALY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:</a:t>
            </a:r>
            <a:r>
              <a:rPr lang="en-US" b="1" dirty="0">
                <a:solidFill>
                  <a:srgbClr val="FFFFFF"/>
                </a:solidFill>
                <a:latin typeface="Rockwell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?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US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/?</a:t>
            </a:r>
            <a:endParaRPr lang="en-US" b="1" dirty="0">
              <a:solidFill>
                <a:srgbClr val="FF0000"/>
              </a:solidFill>
              <a:latin typeface="Rockwell" pitchFamily="18" charset="0"/>
              <a:cs typeface="Times New Roman" pitchFamily="18" charset="0"/>
            </a:endParaRPr>
          </a:p>
          <a:p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CZECH  REP. : </a:t>
            </a:r>
            <a:r>
              <a:rPr lang="en-GB" sz="2400" b="1" i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520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/20192</a:t>
            </a:r>
            <a:endParaRPr lang="en-GB" b="1" dirty="0">
              <a:solidFill>
                <a:srgbClr val="FF0000"/>
              </a:solidFill>
              <a:latin typeface="Rockwell" pitchFamily="18" charset="0"/>
              <a:cs typeface="Times New Roman" pitchFamily="18" charset="0"/>
            </a:endParaRPr>
          </a:p>
          <a:p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LITHUANIA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 : </a:t>
            </a:r>
            <a:r>
              <a:rPr lang="en-GB" sz="2400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28+</a:t>
            </a:r>
            <a:r>
              <a:rPr lang="en-GB" sz="2400" b="1" i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11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/92337</a:t>
            </a:r>
            <a:endParaRPr lang="en-GB" b="1" dirty="0">
              <a:solidFill>
                <a:srgbClr val="FF0000"/>
              </a:solidFill>
              <a:latin typeface="Rockwell" pitchFamily="18" charset="0"/>
              <a:cs typeface="Times New Roman" pitchFamily="18" charset="0"/>
            </a:endParaRPr>
          </a:p>
          <a:p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NETHERLANDS : </a:t>
            </a:r>
            <a:r>
              <a:rPr lang="en-GB" sz="2400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8+</a:t>
            </a:r>
            <a:r>
              <a:rPr lang="en-GB" sz="2400" b="1" i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20</a:t>
            </a:r>
            <a:r>
              <a:rPr lang="en-GB" sz="2400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P=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/573850</a:t>
            </a:r>
            <a:endParaRPr lang="en-GB" b="1" dirty="0">
              <a:solidFill>
                <a:srgbClr val="FF0000"/>
              </a:solidFill>
              <a:latin typeface="Rockwell" pitchFamily="18" charset="0"/>
              <a:cs typeface="Times New Roman" pitchFamily="18" charset="0"/>
            </a:endParaRPr>
          </a:p>
          <a:p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PORTUGAL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: </a:t>
            </a:r>
            <a:r>
              <a:rPr lang="en-GB" sz="2400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205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/50000</a:t>
            </a:r>
            <a:endParaRPr lang="el-G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SPAIN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 : </a:t>
            </a:r>
            <a:r>
              <a:rPr lang="en-GB" sz="2400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800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/50097</a:t>
            </a:r>
          </a:p>
          <a:p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FIN LAND:</a:t>
            </a:r>
            <a:r>
              <a:rPr lang="en-US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107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US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/48445</a:t>
            </a:r>
          </a:p>
          <a:p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DENMARK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 : </a:t>
            </a:r>
            <a:r>
              <a:rPr lang="en-GB" sz="2400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3+</a:t>
            </a:r>
            <a:r>
              <a:rPr lang="en-GB" sz="2400" b="1" i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30</a:t>
            </a:r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GB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/162693</a:t>
            </a:r>
            <a:endParaRPr lang="el-G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GREECE</a:t>
            </a:r>
            <a:r>
              <a:rPr lang="en-US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103</a:t>
            </a:r>
            <a:r>
              <a:rPr lang="en-US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/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P=</a:t>
            </a:r>
            <a:r>
              <a:rPr lang="en-GB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/106796</a:t>
            </a:r>
          </a:p>
          <a:p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SWEDEN: </a:t>
            </a:r>
            <a:r>
              <a:rPr lang="en-US" sz="2400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100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US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/100000</a:t>
            </a:r>
          </a:p>
          <a:p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ROMANIA: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103+</a:t>
            </a:r>
            <a:r>
              <a:rPr lang="en-US" sz="2400" b="1" i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80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/P=</a:t>
            </a:r>
            <a:r>
              <a:rPr lang="en-US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/121955</a:t>
            </a:r>
          </a:p>
          <a:p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FRANCE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:  </a:t>
            </a:r>
            <a:r>
              <a:rPr lang="en-GB" sz="2400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600+</a:t>
            </a:r>
            <a:r>
              <a:rPr lang="en-GB" sz="2400" b="1" i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1273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/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P=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/34743</a:t>
            </a:r>
            <a:endParaRPr lang="el-G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10132" y="6172200"/>
            <a:ext cx="3105150" cy="443043"/>
          </a:xfrm>
          <a:prstGeom prst="rect">
            <a:avLst/>
          </a:prstGeom>
          <a:solidFill>
            <a:schemeClr val="tx1"/>
          </a:solidFill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110132" y="2105085"/>
            <a:ext cx="388146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HUNGARY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: </a:t>
            </a:r>
            <a:r>
              <a:rPr lang="en-US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</a:t>
            </a:r>
            <a:r>
              <a:rPr lang="en-US" sz="2400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200</a:t>
            </a:r>
            <a:r>
              <a:rPr lang="en-US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/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P=</a:t>
            </a:r>
            <a:r>
              <a:rPr lang="en-GB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/50000</a:t>
            </a:r>
            <a:endParaRPr lang="en-US" b="1" dirty="0">
              <a:solidFill>
                <a:srgbClr val="FF0000"/>
              </a:solidFill>
              <a:latin typeface="Rockwell" pitchFamily="18" charset="0"/>
              <a:cs typeface="Times New Roman" pitchFamily="18" charset="0"/>
              <a:sym typeface="Symbol" pitchFamily="18" charset="2"/>
            </a:endParaRPr>
          </a:p>
          <a:p>
            <a:pPr>
              <a:defRPr/>
            </a:pPr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GERMANY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:</a:t>
            </a:r>
            <a:r>
              <a:rPr lang="en-US" sz="2400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b="1" i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 </a:t>
            </a:r>
            <a:r>
              <a:rPr lang="en-US" sz="2400" b="1" i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5000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US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/16450</a:t>
            </a:r>
            <a:endParaRPr lang="en-US" b="1" dirty="0">
              <a:solidFill>
                <a:srgbClr val="FF0000"/>
              </a:solidFill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SLO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VENIA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</a:rPr>
              <a:t>: </a:t>
            </a:r>
            <a:r>
              <a:rPr lang="en-US" sz="2400" b="1" dirty="0">
                <a:solidFill>
                  <a:schemeClr val="bg1"/>
                </a:solidFill>
                <a:latin typeface="Rockwell" pitchFamily="18" charset="0"/>
              </a:rPr>
              <a:t>92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</a:rPr>
              <a:t>/P=</a:t>
            </a:r>
            <a:r>
              <a:rPr lang="en-US" b="1" dirty="0">
                <a:solidFill>
                  <a:schemeClr val="bg1"/>
                </a:solidFill>
                <a:latin typeface="Rockwell" pitchFamily="18" charset="0"/>
              </a:rPr>
              <a:t>1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</a:rPr>
              <a:t>/21739</a:t>
            </a: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Rockwell" pitchFamily="18" charset="0"/>
              </a:rPr>
              <a:t>CYPRUS: </a:t>
            </a:r>
            <a:r>
              <a:rPr lang="en-US" sz="2400" b="1" dirty="0" smtClean="0">
                <a:solidFill>
                  <a:schemeClr val="bg1"/>
                </a:solidFill>
                <a:latin typeface="Rockwell" pitchFamily="18" charset="0"/>
              </a:rPr>
              <a:t>2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</a:rPr>
              <a:t>/P=</a:t>
            </a:r>
            <a:r>
              <a:rPr lang="en-US" b="1" dirty="0" smtClean="0">
                <a:solidFill>
                  <a:schemeClr val="bg1"/>
                </a:solidFill>
                <a:latin typeface="Rockwell" pitchFamily="18" charset="0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</a:rPr>
              <a:t>/383657</a:t>
            </a:r>
            <a:endParaRPr lang="en-US" b="1" dirty="0">
              <a:solidFill>
                <a:srgbClr val="FF0000"/>
              </a:solidFill>
              <a:latin typeface="Rockwell" pitchFamily="18" charset="0"/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</a:rPr>
              <a:t>AUSTRIA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Rockwell" pitchFamily="18" charset="0"/>
              </a:rPr>
              <a:t>:</a:t>
            </a:r>
            <a:r>
              <a:rPr lang="en-US" sz="2400" b="1" i="1" dirty="0" smtClean="0">
                <a:solidFill>
                  <a:schemeClr val="bg1">
                    <a:lumMod val="95000"/>
                  </a:schemeClr>
                </a:solidFill>
                <a:latin typeface="Rockwell" pitchFamily="18" charset="0"/>
              </a:rPr>
              <a:t>400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</a:rPr>
              <a:t>/</a:t>
            </a:r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P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</a:rPr>
              <a:t>=</a:t>
            </a:r>
            <a:r>
              <a:rPr lang="en-US" b="1" dirty="0" smtClean="0">
                <a:solidFill>
                  <a:schemeClr val="bg1"/>
                </a:solidFill>
                <a:latin typeface="Rockwell" pitchFamily="18" charset="0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</a:rPr>
              <a:t>/20000</a:t>
            </a:r>
            <a:endParaRPr lang="en-US" b="1" dirty="0">
              <a:solidFill>
                <a:srgbClr val="FF0000"/>
              </a:solidFill>
              <a:latin typeface="Rockwell" pitchFamily="18" charset="0"/>
            </a:endParaRPr>
          </a:p>
          <a:p>
            <a:pPr>
              <a:defRPr/>
            </a:pPr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SWITZERLAND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:</a:t>
            </a:r>
            <a:r>
              <a:rPr lang="en-GB" sz="2400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?+</a:t>
            </a:r>
            <a:r>
              <a:rPr lang="en-GB" sz="2400" b="1" i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148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 P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</a:rPr>
              <a:t>=</a:t>
            </a:r>
            <a:r>
              <a:rPr lang="en-US" b="1" dirty="0">
                <a:solidFill>
                  <a:schemeClr val="bg1"/>
                </a:solidFill>
                <a:latin typeface="Rockwell" pitchFamily="18" charset="0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</a:rPr>
              <a:t>/? </a:t>
            </a:r>
            <a:endParaRPr lang="en-US" b="1" dirty="0">
              <a:solidFill>
                <a:srgbClr val="FF0000"/>
              </a:solidFill>
              <a:latin typeface="Rockwell" pitchFamily="18" charset="0"/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BELGIUM:</a:t>
            </a:r>
            <a:r>
              <a:rPr lang="en-GB" sz="2400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 </a:t>
            </a:r>
            <a:r>
              <a:rPr lang="en-GB" sz="2400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10+</a:t>
            </a:r>
            <a:r>
              <a:rPr lang="en-GB" sz="2400" b="1" i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460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GB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/21861</a:t>
            </a:r>
            <a:endParaRPr lang="en-GB" b="1" dirty="0">
              <a:solidFill>
                <a:srgbClr val="FF0000"/>
              </a:solidFill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TURKEY:</a:t>
            </a:r>
            <a:r>
              <a:rPr lang="en-US" sz="2400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90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GB" b="1" dirty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GB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/800000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ESTONIA:</a:t>
            </a:r>
            <a:r>
              <a:rPr lang="en-US" sz="2400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31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/P=</a:t>
            </a:r>
            <a:r>
              <a:rPr lang="en-US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  <a:sym typeface="Symbol" pitchFamily="18" charset="2"/>
              </a:rPr>
              <a:t>/43290</a:t>
            </a: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UK: </a:t>
            </a:r>
            <a:r>
              <a:rPr lang="en-US" sz="2400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27+</a:t>
            </a:r>
            <a:r>
              <a:rPr lang="en-US" sz="2400" b="1" i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86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US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/529009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POLAND:</a:t>
            </a:r>
            <a:r>
              <a:rPr lang="en-US" sz="2400" b="1" i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850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US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/45442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IRELAND:</a:t>
            </a:r>
            <a:r>
              <a:rPr lang="en-US" sz="2400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/P=</a:t>
            </a:r>
            <a:r>
              <a:rPr lang="en-US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/1941580</a:t>
            </a:r>
            <a:endParaRPr lang="el-G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6" y="214313"/>
            <a:ext cx="8929718" cy="12033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chemeClr val="tx1"/>
                </a:solidFill>
                <a:latin typeface="Rockwell" pitchFamily="18" charset="0"/>
                <a:cs typeface="Times New Roman" charset="0"/>
              </a:rPr>
              <a:t>ALLERGOLOGY PRACT. STATUS  </a:t>
            </a:r>
            <a:endParaRPr lang="el-GR" sz="4000" dirty="0" smtClean="0">
              <a:solidFill>
                <a:schemeClr val="tx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9223" name="TextBox 7"/>
          <p:cNvSpPr txBox="1">
            <a:spLocks noChangeArrowheads="1"/>
          </p:cNvSpPr>
          <p:nvPr/>
        </p:nvSpPr>
        <p:spPr bwMode="auto">
          <a:xfrm>
            <a:off x="2143108" y="1581150"/>
            <a:ext cx="4857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  <a:cs typeface="Times New Roman" charset="0"/>
              </a:rPr>
              <a:t>ALLERGOLOGISTS</a:t>
            </a:r>
            <a:r>
              <a: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  <a:cs typeface="Times New Roman" charset="0"/>
              </a:rPr>
              <a:t>/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  <a:cs typeface="Times New Roman" charset="0"/>
              </a:rPr>
              <a:t>POPULATION(P)</a:t>
            </a:r>
            <a:endParaRPr lang="el-GR" sz="20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09600" y="0"/>
            <a:ext cx="8305800" cy="1371600"/>
          </a:xfrm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/>
              </a:rPr>
              <a:t>DISTRIBUTION OF ALLERGOLOGISTS ACCORDING TO THEIR STATUS (:PUBLIC/PRIVATE/BOTH)</a:t>
            </a:r>
            <a:endParaRPr lang="fr-FR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399125"/>
              </p:ext>
            </p:extLst>
          </p:nvPr>
        </p:nvGraphicFramePr>
        <p:xfrm>
          <a:off x="685800" y="1792923"/>
          <a:ext cx="8153399" cy="4531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186"/>
                <a:gridCol w="1181741"/>
                <a:gridCol w="1335368"/>
                <a:gridCol w="1335368"/>
                <a:gridCol w="1335368"/>
                <a:gridCol w="1335368"/>
              </a:tblGrid>
              <a:tr h="344574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i="0" u="none" strike="noStrike" dirty="0" smtClean="0">
                          <a:solidFill>
                            <a:srgbClr val="002060"/>
                          </a:solidFill>
                          <a:latin typeface="Rockwell"/>
                        </a:rPr>
                        <a:t>COUNTRY</a:t>
                      </a:r>
                      <a:endParaRPr lang="fr-FR" sz="2400" b="1" i="0" u="none" strike="noStrike" dirty="0">
                        <a:solidFill>
                          <a:srgbClr val="002060"/>
                        </a:solidFill>
                        <a:latin typeface="Rockwell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 smtClean="0">
                          <a:solidFill>
                            <a:schemeClr val="bg1"/>
                          </a:solidFill>
                          <a:latin typeface="Rockwell"/>
                        </a:rPr>
                        <a:t>ALLERGISTS</a:t>
                      </a:r>
                      <a:endParaRPr lang="fr-FR" sz="1400" b="1" i="0" u="none" strike="noStrike" dirty="0">
                        <a:solidFill>
                          <a:schemeClr val="bg1"/>
                        </a:solidFill>
                        <a:latin typeface="Rockwell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smtClean="0">
                          <a:solidFill>
                            <a:schemeClr val="bg1"/>
                          </a:solidFill>
                          <a:latin typeface="Rockwell"/>
                        </a:rPr>
                        <a:t>ALL + SPE</a:t>
                      </a:r>
                      <a:endParaRPr lang="fr-FR" sz="2000" b="1" i="0" u="none" strike="noStrike" dirty="0">
                        <a:solidFill>
                          <a:schemeClr val="bg1"/>
                        </a:solidFill>
                        <a:latin typeface="Rockwell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smtClean="0">
                          <a:solidFill>
                            <a:schemeClr val="bg1"/>
                          </a:solidFill>
                          <a:latin typeface="Rockwell"/>
                        </a:rPr>
                        <a:t>HOSP.ALL</a:t>
                      </a:r>
                      <a:endParaRPr lang="fr-FR" sz="2000" b="1" i="0" u="none" strike="noStrike" dirty="0">
                        <a:solidFill>
                          <a:schemeClr val="bg1"/>
                        </a:solidFill>
                        <a:latin typeface="Rockwell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smtClean="0">
                          <a:solidFill>
                            <a:schemeClr val="bg1"/>
                          </a:solidFill>
                          <a:latin typeface="Rockwell"/>
                        </a:rPr>
                        <a:t>PRIVATE</a:t>
                      </a:r>
                      <a:endParaRPr lang="fr-FR" sz="2000" b="1" i="0" u="none" strike="noStrike" dirty="0">
                        <a:solidFill>
                          <a:schemeClr val="bg1"/>
                        </a:solidFill>
                        <a:latin typeface="Rockwell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2000" b="1" i="0" u="none" strike="noStrike" dirty="0" smtClean="0">
                          <a:solidFill>
                            <a:schemeClr val="bg1"/>
                          </a:solidFill>
                          <a:latin typeface="Rockwell"/>
                        </a:rPr>
                        <a:t>BOTH</a:t>
                      </a:r>
                      <a:endParaRPr lang="fr-FR" sz="2000" b="1" i="0" u="none" strike="noStrike" dirty="0">
                        <a:solidFill>
                          <a:schemeClr val="bg1"/>
                        </a:solidFill>
                        <a:latin typeface="Rockwell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44574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 err="1">
                          <a:solidFill>
                            <a:srgbClr val="002060"/>
                          </a:solidFill>
                          <a:latin typeface="Rockwell"/>
                        </a:rPr>
                        <a:t>Austria</a:t>
                      </a:r>
                      <a:endParaRPr lang="fr-FR" sz="2200" b="1" i="0" u="none" strike="noStrike" dirty="0">
                        <a:solidFill>
                          <a:srgbClr val="00206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</a:tr>
              <a:tr h="344574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 err="1">
                          <a:solidFill>
                            <a:srgbClr val="002060"/>
                          </a:solidFill>
                          <a:latin typeface="Rockwell"/>
                        </a:rPr>
                        <a:t>Czech</a:t>
                      </a:r>
                      <a:r>
                        <a:rPr lang="fr-FR" sz="2200" b="1" i="0" u="none" strike="noStrike" dirty="0">
                          <a:solidFill>
                            <a:srgbClr val="002060"/>
                          </a:solidFill>
                          <a:latin typeface="Rockwell"/>
                        </a:rPr>
                        <a:t> </a:t>
                      </a:r>
                      <a:r>
                        <a:rPr lang="fr-FR" sz="2200" b="1" i="0" u="none" strike="noStrike" dirty="0" err="1">
                          <a:solidFill>
                            <a:srgbClr val="002060"/>
                          </a:solidFill>
                          <a:latin typeface="Rockwell"/>
                        </a:rPr>
                        <a:t>Rep</a:t>
                      </a:r>
                      <a:r>
                        <a:rPr lang="fr-FR" sz="2200" b="1" i="0" u="none" strike="noStrike" dirty="0">
                          <a:solidFill>
                            <a:srgbClr val="002060"/>
                          </a:solidFill>
                          <a:latin typeface="Rockwell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590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450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</a:tr>
              <a:tr h="344574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 err="1">
                          <a:solidFill>
                            <a:srgbClr val="002060"/>
                          </a:solidFill>
                          <a:latin typeface="Rockwell"/>
                        </a:rPr>
                        <a:t>Estonia</a:t>
                      </a:r>
                      <a:endParaRPr lang="fr-FR" sz="2200" b="1" i="0" u="none" strike="noStrike" dirty="0">
                        <a:solidFill>
                          <a:srgbClr val="00206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2000" b="1" i="0" u="none" strike="noStrike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</a:tr>
              <a:tr h="344574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 err="1">
                          <a:solidFill>
                            <a:srgbClr val="002060"/>
                          </a:solidFill>
                          <a:latin typeface="Rockwell"/>
                        </a:rPr>
                        <a:t>Finland</a:t>
                      </a:r>
                      <a:endParaRPr lang="fr-FR" sz="2200" b="1" i="0" u="none" strike="noStrike" dirty="0">
                        <a:solidFill>
                          <a:srgbClr val="00206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</a:tr>
              <a:tr h="344574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>
                          <a:solidFill>
                            <a:srgbClr val="002060"/>
                          </a:solidFill>
                          <a:latin typeface="Rockwell"/>
                        </a:rPr>
                        <a:t>France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505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1273</a:t>
                      </a: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Rockwell"/>
                        </a:rPr>
                        <a:t>112 (GP)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44574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 err="1">
                          <a:solidFill>
                            <a:srgbClr val="002060"/>
                          </a:solidFill>
                          <a:latin typeface="Rockwell"/>
                        </a:rPr>
                        <a:t>Greece</a:t>
                      </a:r>
                      <a:endParaRPr lang="fr-FR" sz="2200" b="1" i="0" u="none" strike="noStrike" dirty="0">
                        <a:solidFill>
                          <a:srgbClr val="00206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115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</a:tr>
              <a:tr h="344574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 err="1" smtClean="0">
                          <a:solidFill>
                            <a:srgbClr val="002060"/>
                          </a:solidFill>
                          <a:latin typeface="Rockwell"/>
                        </a:rPr>
                        <a:t>Lithuania</a:t>
                      </a:r>
                      <a:endParaRPr lang="fr-FR" sz="2200" b="1" i="0" u="none" strike="noStrike" dirty="0">
                        <a:solidFill>
                          <a:srgbClr val="00206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err="1" smtClean="0">
                          <a:solidFill>
                            <a:srgbClr val="002060"/>
                          </a:solidFill>
                          <a:latin typeface="Rockwell"/>
                        </a:rPr>
                        <a:t>Netherlands</a:t>
                      </a:r>
                      <a:endParaRPr lang="fr-FR" sz="2000" b="1" i="0" u="none" strike="noStrike" dirty="0" smtClean="0">
                        <a:solidFill>
                          <a:srgbClr val="00206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</a:tr>
              <a:tr h="344574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>
                          <a:solidFill>
                            <a:srgbClr val="002060"/>
                          </a:solidFill>
                          <a:latin typeface="Rockwell"/>
                        </a:rPr>
                        <a:t>Portugal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150</a:t>
                      </a:r>
                    </a:p>
                  </a:txBody>
                  <a:tcPr marL="9525" marR="9525" marT="9525" marB="0" anchor="b"/>
                </a:tc>
              </a:tr>
              <a:tr h="344574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>
                          <a:solidFill>
                            <a:srgbClr val="002060"/>
                          </a:solidFill>
                          <a:latin typeface="Rockwell"/>
                        </a:rPr>
                        <a:t>Spain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700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200</a:t>
                      </a:r>
                    </a:p>
                  </a:txBody>
                  <a:tcPr marL="9525" marR="9525" marT="9525" marB="0" anchor="b"/>
                </a:tc>
              </a:tr>
              <a:tr h="344574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 err="1">
                          <a:solidFill>
                            <a:srgbClr val="002060"/>
                          </a:solidFill>
                          <a:latin typeface="Rockwell"/>
                        </a:rPr>
                        <a:t>Sweden</a:t>
                      </a:r>
                      <a:endParaRPr lang="fr-FR" sz="2200" b="1" i="0" u="none" strike="noStrike" dirty="0">
                        <a:solidFill>
                          <a:srgbClr val="00206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Rockwell"/>
                        </a:rPr>
                        <a:t>100</a:t>
                      </a:r>
                      <a:r>
                        <a:rPr lang="fr-FR" sz="2000" b="1" i="0" u="none" strike="noStrike" baseline="0" dirty="0" smtClean="0">
                          <a:solidFill>
                            <a:srgbClr val="000000"/>
                          </a:solidFill>
                          <a:latin typeface="Rockwell"/>
                        </a:rPr>
                        <a:t> + </a:t>
                      </a: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Rockwell"/>
                        </a:rPr>
                        <a:t>110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</a:tr>
              <a:tr h="373062">
                <a:tc>
                  <a:txBody>
                    <a:bodyPr/>
                    <a:lstStyle/>
                    <a:p>
                      <a:pPr algn="l" fontAlgn="b"/>
                      <a:r>
                        <a:rPr lang="fr-FR" sz="2200" b="1" i="0" u="none" strike="noStrike" dirty="0" err="1">
                          <a:solidFill>
                            <a:srgbClr val="002060"/>
                          </a:solidFill>
                          <a:latin typeface="Rockwell"/>
                        </a:rPr>
                        <a:t>Switzerland</a:t>
                      </a:r>
                      <a:endParaRPr lang="fr-FR" sz="2200" b="1" i="0" u="none" strike="noStrike" dirty="0">
                        <a:solidFill>
                          <a:srgbClr val="002060"/>
                        </a:solidFill>
                        <a:latin typeface="Rockwel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162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>
                          <a:solidFill>
                            <a:srgbClr val="000000"/>
                          </a:solidFill>
                          <a:latin typeface="Rockwell"/>
                        </a:rPr>
                        <a:t>550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Rockwell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BCBCB"/>
            </a:gs>
            <a:gs pos="13000">
              <a:srgbClr val="5F5F5F"/>
            </a:gs>
            <a:gs pos="13000">
              <a:schemeClr val="accent6">
                <a:lumMod val="60000"/>
                <a:lumOff val="40000"/>
              </a:schemeClr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Arrow 7"/>
          <p:cNvSpPr>
            <a:spLocks noChangeArrowheads="1"/>
          </p:cNvSpPr>
          <p:nvPr/>
        </p:nvSpPr>
        <p:spPr bwMode="auto">
          <a:xfrm>
            <a:off x="357158" y="4071942"/>
            <a:ext cx="5205442" cy="2214578"/>
          </a:xfrm>
          <a:prstGeom prst="rightArrow">
            <a:avLst>
              <a:gd name="adj1" fmla="val 50000"/>
              <a:gd name="adj2" fmla="val 71111"/>
            </a:avLst>
          </a:prstGeom>
          <a:solidFill>
            <a:schemeClr val="accent2">
              <a:lumMod val="60000"/>
              <a:lumOff val="40000"/>
              <a:alpha val="60000"/>
            </a:schemeClr>
          </a:solidFill>
          <a:ln w="63500" algn="ctr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l-GR" dirty="0">
              <a:solidFill>
                <a:schemeClr val="lt1"/>
              </a:solidFill>
            </a:endParaRPr>
          </a:p>
        </p:txBody>
      </p:sp>
      <p:sp>
        <p:nvSpPr>
          <p:cNvPr id="6" name="Right Arrow 5"/>
          <p:cNvSpPr>
            <a:spLocks noChangeArrowheads="1"/>
          </p:cNvSpPr>
          <p:nvPr/>
        </p:nvSpPr>
        <p:spPr bwMode="auto">
          <a:xfrm>
            <a:off x="357158" y="2000240"/>
            <a:ext cx="5205442" cy="2214578"/>
          </a:xfrm>
          <a:prstGeom prst="rightArrow">
            <a:avLst>
              <a:gd name="adj1" fmla="val 50000"/>
              <a:gd name="adj2" fmla="val 71111"/>
            </a:avLst>
          </a:prstGeom>
          <a:solidFill>
            <a:schemeClr val="accent2">
              <a:lumMod val="60000"/>
              <a:lumOff val="40000"/>
              <a:alpha val="56000"/>
            </a:schemeClr>
          </a:solidFill>
          <a:ln w="63500" algn="ctr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schemeClr val="lt1"/>
                </a:solidFill>
                <a:latin typeface="+mn-lt"/>
                <a:cs typeface="+mn-cs"/>
              </a:rPr>
              <a:t> </a:t>
            </a:r>
            <a:endParaRPr lang="el-GR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2636912"/>
            <a:ext cx="2714625" cy="85725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GB" sz="3200" dirty="0" smtClean="0">
                <a:solidFill>
                  <a:srgbClr val="FF0000"/>
                </a:solidFill>
                <a:latin typeface="Rockwell" pitchFamily="18" charset="0"/>
                <a:cs typeface="Times New Roman" charset="0"/>
              </a:rPr>
              <a:t>SCIENTIFIC SOCIETY</a:t>
            </a:r>
            <a:endParaRPr lang="el-GR" sz="3200" dirty="0" smtClean="0">
              <a:solidFill>
                <a:srgbClr val="FF0000"/>
              </a:solidFill>
              <a:latin typeface="Times New Roman" charset="0"/>
              <a:cs typeface="Times New Roman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1489078"/>
              </p:ext>
            </p:extLst>
          </p:nvPr>
        </p:nvGraphicFramePr>
        <p:xfrm>
          <a:off x="5715000" y="2590800"/>
          <a:ext cx="3114680" cy="1071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285750" y="285728"/>
            <a:ext cx="8572500" cy="11906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  <a:cs typeface="Times New Roman" pitchFamily="18" charset="0"/>
              </a:rPr>
              <a:t>STRUCTURES/INSTITUTIONS FOR OUR REPRESENTATION</a:t>
            </a:r>
            <a:endParaRPr lang="el-GR" sz="3600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145925848"/>
              </p:ext>
            </p:extLst>
          </p:nvPr>
        </p:nvGraphicFramePr>
        <p:xfrm>
          <a:off x="5715000" y="4500580"/>
          <a:ext cx="2328862" cy="142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 bwMode="auto">
          <a:xfrm>
            <a:off x="381000" y="4643446"/>
            <a:ext cx="328615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>
              <a:defRPr/>
            </a:pPr>
            <a:r>
              <a:rPr lang="en-GB" sz="2800" b="1" dirty="0">
                <a:solidFill>
                  <a:srgbClr val="FF0000"/>
                </a:solidFill>
                <a:latin typeface="Rockwell" pitchFamily="18" charset="0"/>
                <a:ea typeface="+mj-ea"/>
                <a:cs typeface="Times New Roman" charset="0"/>
              </a:rPr>
              <a:t>PATIENTS’ ASSOCIATIONS</a:t>
            </a:r>
            <a:endParaRPr lang="el-GR" sz="28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BCBCB"/>
            </a:gs>
            <a:gs pos="13000">
              <a:srgbClr val="5F5F5F"/>
            </a:gs>
            <a:gs pos="13000">
              <a:schemeClr val="accent6">
                <a:lumMod val="60000"/>
                <a:lumOff val="40000"/>
              </a:schemeClr>
            </a:gs>
            <a:gs pos="100000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2133600" y="2286000"/>
            <a:ext cx="4548188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 smtClean="0">
                <a:solidFill>
                  <a:schemeClr val="bg1"/>
                </a:solidFill>
                <a:latin typeface="Rockwell" pitchFamily="18" charset="0"/>
              </a:rPr>
              <a:t>THANKS </a:t>
            </a:r>
            <a:r>
              <a:rPr lang="en-US" sz="5400" b="1" dirty="0">
                <a:solidFill>
                  <a:schemeClr val="bg1"/>
                </a:solidFill>
                <a:latin typeface="Rockwell" pitchFamily="18" charset="0"/>
              </a:rPr>
              <a:t>TO ALL </a:t>
            </a:r>
            <a:r>
              <a:rPr lang="en-US" sz="5400" b="1" dirty="0" smtClean="0">
                <a:solidFill>
                  <a:schemeClr val="bg1"/>
                </a:solidFill>
                <a:latin typeface="Rockwell" pitchFamily="18" charset="0"/>
              </a:rPr>
              <a:t>UEMS DELEGATES</a:t>
            </a:r>
            <a:endParaRPr lang="el-GR" sz="54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BCBCB"/>
            </a:gs>
            <a:gs pos="13000">
              <a:srgbClr val="5F5F5F"/>
            </a:gs>
            <a:gs pos="13000">
              <a:schemeClr val="accent6">
                <a:lumMod val="60000"/>
                <a:lumOff val="40000"/>
              </a:schemeClr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Users\dionysis g\Desktop\europ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75" y="428625"/>
            <a:ext cx="6403975" cy="5500688"/>
          </a:xfrm>
          <a:prstGeom prst="rect">
            <a:avLst/>
          </a:prstGeom>
          <a:noFill/>
          <a:ln w="9525">
            <a:solidFill>
              <a:srgbClr val="FF66FF"/>
            </a:solidFill>
            <a:miter lim="800000"/>
            <a:headEnd/>
            <a:tailEnd/>
          </a:ln>
        </p:spPr>
      </p:pic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4643438" y="6143625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GRE</a:t>
            </a:r>
            <a:r>
              <a:rPr lang="en-US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ECE</a:t>
            </a:r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0" y="4929188"/>
            <a:ext cx="1357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PORT</a:t>
            </a:r>
            <a:r>
              <a:rPr lang="en-GB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UGAL</a:t>
            </a:r>
            <a:endParaRPr lang="el-GR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Rectangle 11"/>
          <p:cNvSpPr>
            <a:spLocks noChangeArrowheads="1"/>
          </p:cNvSpPr>
          <p:nvPr/>
        </p:nvSpPr>
        <p:spPr bwMode="auto">
          <a:xfrm>
            <a:off x="7858125" y="1928813"/>
            <a:ext cx="12255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u="sng" dirty="0">
                <a:latin typeface="Times New Roman" pitchFamily="18" charset="0"/>
                <a:cs typeface="Times New Roman" pitchFamily="18" charset="0"/>
              </a:rPr>
              <a:t>LITH</a:t>
            </a:r>
            <a:r>
              <a:rPr lang="en-GB" sz="1400" b="1" dirty="0">
                <a:latin typeface="Times New Roman" pitchFamily="18" charset="0"/>
                <a:cs typeface="Times New Roman" pitchFamily="18" charset="0"/>
              </a:rPr>
              <a:t>UANIA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Rectangle 12"/>
          <p:cNvSpPr>
            <a:spLocks noChangeArrowheads="1"/>
          </p:cNvSpPr>
          <p:nvPr/>
        </p:nvSpPr>
        <p:spPr bwMode="auto">
          <a:xfrm>
            <a:off x="7786688" y="3714750"/>
            <a:ext cx="1123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SLO</a:t>
            </a:r>
            <a:r>
              <a:rPr lang="en-US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VENIA</a:t>
            </a:r>
            <a:endParaRPr lang="el-GR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79" name="Rectangle 13"/>
          <p:cNvSpPr>
            <a:spLocks noChangeArrowheads="1"/>
          </p:cNvSpPr>
          <p:nvPr/>
        </p:nvSpPr>
        <p:spPr bwMode="auto">
          <a:xfrm>
            <a:off x="2438400" y="76200"/>
            <a:ext cx="1133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u="sng" dirty="0">
                <a:latin typeface="Times New Roman" pitchFamily="18" charset="0"/>
                <a:cs typeface="Times New Roman" pitchFamily="18" charset="0"/>
              </a:rPr>
              <a:t>DEN</a:t>
            </a:r>
            <a:r>
              <a:rPr lang="en-GB" sz="1400" b="1" dirty="0">
                <a:latin typeface="Times New Roman" pitchFamily="18" charset="0"/>
                <a:cs typeface="Times New Roman" pitchFamily="18" charset="0"/>
              </a:rPr>
              <a:t>MARK</a:t>
            </a:r>
            <a:endParaRPr lang="el-GR" sz="1400" dirty="0">
              <a:latin typeface="Calibri" pitchFamily="34" charset="0"/>
            </a:endParaRPr>
          </a:p>
        </p:txBody>
      </p:sp>
      <p:cxnSp>
        <p:nvCxnSpPr>
          <p:cNvPr id="16" name="Straight Arrow Connector 15"/>
          <p:cNvCxnSpPr>
            <a:stCxn id="3079" idx="2"/>
          </p:cNvCxnSpPr>
          <p:nvPr/>
        </p:nvCxnSpPr>
        <p:spPr>
          <a:xfrm rot="16200000" flipH="1">
            <a:off x="2299494" y="1089819"/>
            <a:ext cx="2120900" cy="709612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078" idx="1"/>
          </p:cNvCxnSpPr>
          <p:nvPr/>
        </p:nvCxnSpPr>
        <p:spPr>
          <a:xfrm rot="10800000" flipV="1">
            <a:off x="4214813" y="3868738"/>
            <a:ext cx="3571875" cy="346075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5" idx="1"/>
          </p:cNvCxnSpPr>
          <p:nvPr/>
        </p:nvCxnSpPr>
        <p:spPr>
          <a:xfrm flipH="1">
            <a:off x="4844218" y="2516089"/>
            <a:ext cx="2928182" cy="800199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3" name="Rectangle 23"/>
          <p:cNvSpPr>
            <a:spLocks noChangeArrowheads="1"/>
          </p:cNvSpPr>
          <p:nvPr/>
        </p:nvSpPr>
        <p:spPr bwMode="auto">
          <a:xfrm>
            <a:off x="7786688" y="3357563"/>
            <a:ext cx="11064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HUN</a:t>
            </a:r>
            <a:r>
              <a:rPr lang="en-GB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GARY</a:t>
            </a:r>
            <a:endParaRPr lang="el-GR" sz="1400" dirty="0">
              <a:solidFill>
                <a:schemeClr val="bg1"/>
              </a:solidFill>
            </a:endParaRPr>
          </a:p>
        </p:txBody>
      </p:sp>
      <p:cxnSp>
        <p:nvCxnSpPr>
          <p:cNvPr id="26" name="Straight Arrow Connector 25"/>
          <p:cNvCxnSpPr>
            <a:stCxn id="3083" idx="1"/>
          </p:cNvCxnSpPr>
          <p:nvPr/>
        </p:nvCxnSpPr>
        <p:spPr>
          <a:xfrm rot="10800000" flipV="1">
            <a:off x="4786313" y="3511550"/>
            <a:ext cx="3000375" cy="48895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Rectangle 26"/>
          <p:cNvSpPr>
            <a:spLocks noChangeArrowheads="1"/>
          </p:cNvSpPr>
          <p:nvPr/>
        </p:nvSpPr>
        <p:spPr bwMode="auto">
          <a:xfrm>
            <a:off x="3643313" y="6215063"/>
            <a:ext cx="7254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GB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ALY</a:t>
            </a:r>
            <a:endParaRPr lang="el-GR" sz="1400" dirty="0">
              <a:solidFill>
                <a:schemeClr val="bg1"/>
              </a:solidFill>
            </a:endParaRPr>
          </a:p>
        </p:txBody>
      </p:sp>
      <p:sp>
        <p:nvSpPr>
          <p:cNvPr id="3086" name="Rectangle 31"/>
          <p:cNvSpPr>
            <a:spLocks noChangeArrowheads="1"/>
          </p:cNvSpPr>
          <p:nvPr/>
        </p:nvSpPr>
        <p:spPr bwMode="auto">
          <a:xfrm>
            <a:off x="214313" y="3286125"/>
            <a:ext cx="990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FRA</a:t>
            </a:r>
            <a:r>
              <a:rPr lang="en-GB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NCE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34" name="Straight Arrow Connector 33"/>
          <p:cNvCxnSpPr>
            <a:stCxn id="3086" idx="3"/>
          </p:cNvCxnSpPr>
          <p:nvPr/>
        </p:nvCxnSpPr>
        <p:spPr>
          <a:xfrm>
            <a:off x="1204913" y="3471863"/>
            <a:ext cx="1509712" cy="4572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8" name="Rectangle 37"/>
          <p:cNvSpPr>
            <a:spLocks noChangeArrowheads="1"/>
          </p:cNvSpPr>
          <p:nvPr/>
        </p:nvSpPr>
        <p:spPr bwMode="auto">
          <a:xfrm>
            <a:off x="3643313" y="76200"/>
            <a:ext cx="1133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u="sng" dirty="0">
                <a:latin typeface="Times New Roman" pitchFamily="18" charset="0"/>
                <a:cs typeface="Times New Roman" pitchFamily="18" charset="0"/>
              </a:rPr>
              <a:t>GE</a:t>
            </a:r>
            <a:r>
              <a:rPr lang="en-GB" sz="1400" b="1" dirty="0">
                <a:latin typeface="Times New Roman" pitchFamily="18" charset="0"/>
                <a:cs typeface="Times New Roman" pitchFamily="18" charset="0"/>
              </a:rPr>
              <a:t>RMANY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5400000">
            <a:off x="2428875" y="1857375"/>
            <a:ext cx="3071813" cy="21431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0" name="Rectangle 40"/>
          <p:cNvSpPr>
            <a:spLocks noChangeArrowheads="1"/>
          </p:cNvSpPr>
          <p:nvPr/>
        </p:nvSpPr>
        <p:spPr bwMode="auto">
          <a:xfrm>
            <a:off x="5715008" y="76200"/>
            <a:ext cx="995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u="sng" dirty="0">
                <a:latin typeface="Times New Roman" pitchFamily="18" charset="0"/>
                <a:cs typeface="Times New Roman" pitchFamily="18" charset="0"/>
              </a:rPr>
              <a:t>FIN</a:t>
            </a:r>
            <a:r>
              <a:rPr lang="en-GB" sz="1400" b="1" dirty="0">
                <a:latin typeface="Times New Roman" pitchFamily="18" charset="0"/>
                <a:cs typeface="Times New Roman" pitchFamily="18" charset="0"/>
              </a:rPr>
              <a:t>LAND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1" name="Rectangle 43"/>
          <p:cNvSpPr>
            <a:spLocks noChangeArrowheads="1"/>
          </p:cNvSpPr>
          <p:nvPr/>
        </p:nvSpPr>
        <p:spPr bwMode="auto">
          <a:xfrm>
            <a:off x="214313" y="5357813"/>
            <a:ext cx="947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GB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PANA</a:t>
            </a:r>
            <a:r>
              <a:rPr lang="en-GB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Straight Arrow Connector 45"/>
          <p:cNvCxnSpPr>
            <a:stCxn id="12" idx="3"/>
          </p:cNvCxnSpPr>
          <p:nvPr/>
        </p:nvCxnSpPr>
        <p:spPr>
          <a:xfrm>
            <a:off x="1214438" y="1982689"/>
            <a:ext cx="1027906" cy="6872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1214438" y="4714875"/>
            <a:ext cx="428625" cy="3571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4" name="Rectangle 52"/>
          <p:cNvSpPr>
            <a:spLocks noChangeArrowheads="1"/>
          </p:cNvSpPr>
          <p:nvPr/>
        </p:nvSpPr>
        <p:spPr bwMode="auto">
          <a:xfrm>
            <a:off x="7715250" y="2643188"/>
            <a:ext cx="1357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CZ</a:t>
            </a:r>
            <a:r>
              <a:rPr lang="en-GB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ECH  REP</a:t>
            </a:r>
            <a:r>
              <a:rPr lang="en-GB" sz="1400" b="1" dirty="0">
                <a:solidFill>
                  <a:srgbClr val="948A54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 rot="10800000" flipV="1">
            <a:off x="4357688" y="2797175"/>
            <a:ext cx="3429000" cy="835025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6" name="Rectangle 57"/>
          <p:cNvSpPr>
            <a:spLocks noChangeArrowheads="1"/>
          </p:cNvSpPr>
          <p:nvPr/>
        </p:nvSpPr>
        <p:spPr bwMode="auto">
          <a:xfrm>
            <a:off x="-76200" y="2438400"/>
            <a:ext cx="1597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NETH</a:t>
            </a:r>
            <a:r>
              <a:rPr lang="en-GB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ERLANDS</a:t>
            </a:r>
            <a:r>
              <a:rPr lang="en-US" b="1" dirty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3097" name="Straight Arrow Connector 61"/>
          <p:cNvCxnSpPr>
            <a:cxnSpLocks noChangeShapeType="1"/>
          </p:cNvCxnSpPr>
          <p:nvPr/>
        </p:nvCxnSpPr>
        <p:spPr bwMode="auto">
          <a:xfrm>
            <a:off x="1428750" y="2643188"/>
            <a:ext cx="1928813" cy="5715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31" name="Straight Arrow Connector 30"/>
          <p:cNvCxnSpPr>
            <a:stCxn id="39" idx="1"/>
          </p:cNvCxnSpPr>
          <p:nvPr/>
        </p:nvCxnSpPr>
        <p:spPr>
          <a:xfrm rot="10800000" flipV="1">
            <a:off x="4286250" y="3132138"/>
            <a:ext cx="3500438" cy="846137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786688" y="2978150"/>
            <a:ext cx="993775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b="1" u="sng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AUS</a:t>
            </a:r>
            <a:r>
              <a:rPr lang="en-GB" sz="14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TRIA</a:t>
            </a:r>
            <a:endParaRPr lang="el-GR" sz="1400" dirty="0"/>
          </a:p>
        </p:txBody>
      </p:sp>
      <p:sp>
        <p:nvSpPr>
          <p:cNvPr id="3100" name="Rectangle 47"/>
          <p:cNvSpPr>
            <a:spLocks noChangeArrowheads="1"/>
          </p:cNvSpPr>
          <p:nvPr/>
        </p:nvSpPr>
        <p:spPr bwMode="auto">
          <a:xfrm>
            <a:off x="5857875" y="6143625"/>
            <a:ext cx="912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CY</a:t>
            </a:r>
            <a:r>
              <a:rPr lang="en-GB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PRUS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5400000" flipH="1" flipV="1">
            <a:off x="6122194" y="5917406"/>
            <a:ext cx="438150" cy="3333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142875" y="2786063"/>
            <a:ext cx="1055688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BEL</a:t>
            </a:r>
            <a:r>
              <a:rPr lang="en-US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GIUM</a:t>
            </a:r>
            <a:endParaRPr lang="el-GR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35" name="Straight Arrow Connector 34"/>
          <p:cNvCxnSpPr>
            <a:stCxn id="33" idx="3"/>
          </p:cNvCxnSpPr>
          <p:nvPr/>
        </p:nvCxnSpPr>
        <p:spPr>
          <a:xfrm>
            <a:off x="1198563" y="2940050"/>
            <a:ext cx="2087562" cy="48895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7072313" y="6143625"/>
            <a:ext cx="954087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TUR</a:t>
            </a:r>
            <a:r>
              <a:rPr lang="en-GB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KEY</a:t>
            </a:r>
            <a:endParaRPr lang="en-US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214438" y="6215063"/>
            <a:ext cx="1535112" cy="307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SWI</a:t>
            </a:r>
            <a:r>
              <a:rPr lang="en-GB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TZERLAND</a:t>
            </a:r>
          </a:p>
        </p:txBody>
      </p:sp>
      <p:cxnSp>
        <p:nvCxnSpPr>
          <p:cNvPr id="44" name="Straight Arrow Connector 43"/>
          <p:cNvCxnSpPr>
            <a:stCxn id="42" idx="0"/>
          </p:cNvCxnSpPr>
          <p:nvPr/>
        </p:nvCxnSpPr>
        <p:spPr>
          <a:xfrm rot="5400000" flipH="1" flipV="1">
            <a:off x="1633928" y="4348571"/>
            <a:ext cx="2214559" cy="1518427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3085" idx="0"/>
          </p:cNvCxnSpPr>
          <p:nvPr/>
        </p:nvCxnSpPr>
        <p:spPr>
          <a:xfrm rot="16200000" flipV="1">
            <a:off x="3217863" y="5426075"/>
            <a:ext cx="1500188" cy="77787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8" name="Line 41"/>
          <p:cNvSpPr>
            <a:spLocks noChangeShapeType="1"/>
          </p:cNvSpPr>
          <p:nvPr/>
        </p:nvSpPr>
        <p:spPr bwMode="auto">
          <a:xfrm flipV="1">
            <a:off x="5105400" y="5562600"/>
            <a:ext cx="0" cy="609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3109" name="Line 43"/>
          <p:cNvSpPr>
            <a:spLocks noChangeShapeType="1"/>
          </p:cNvSpPr>
          <p:nvPr/>
        </p:nvSpPr>
        <p:spPr bwMode="auto">
          <a:xfrm flipH="1" flipV="1">
            <a:off x="6286500" y="5214938"/>
            <a:ext cx="1181100" cy="9572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3110" name="Rectangle 39"/>
          <p:cNvSpPr>
            <a:spLocks noChangeArrowheads="1"/>
          </p:cNvSpPr>
          <p:nvPr/>
        </p:nvSpPr>
        <p:spPr bwMode="auto">
          <a:xfrm>
            <a:off x="4786313" y="76200"/>
            <a:ext cx="955675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 b="1" u="sng">
                <a:latin typeface="Times New Roman" pitchFamily="18" charset="0"/>
                <a:cs typeface="Times New Roman" pitchFamily="18" charset="0"/>
              </a:rPr>
              <a:t>SWE</a:t>
            </a:r>
            <a:r>
              <a:rPr lang="en-GB" sz="1400" b="1">
                <a:latin typeface="Times New Roman" pitchFamily="18" charset="0"/>
                <a:cs typeface="Times New Roman" pitchFamily="18" charset="0"/>
              </a:rPr>
              <a:t>DEN</a:t>
            </a:r>
            <a:endParaRPr lang="en-US" sz="1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11" name="Line 40"/>
          <p:cNvSpPr>
            <a:spLocks noChangeShapeType="1"/>
          </p:cNvSpPr>
          <p:nvPr/>
        </p:nvSpPr>
        <p:spPr bwMode="auto">
          <a:xfrm flipH="1">
            <a:off x="5143500" y="500063"/>
            <a:ext cx="785813" cy="10001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3112" name="Line 41"/>
          <p:cNvSpPr>
            <a:spLocks noChangeShapeType="1"/>
          </p:cNvSpPr>
          <p:nvPr/>
        </p:nvSpPr>
        <p:spPr bwMode="auto">
          <a:xfrm flipH="1">
            <a:off x="4500563" y="428625"/>
            <a:ext cx="642937" cy="121443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43" name="TextBox 42"/>
          <p:cNvSpPr txBox="1"/>
          <p:nvPr/>
        </p:nvSpPr>
        <p:spPr>
          <a:xfrm>
            <a:off x="6858000" y="76200"/>
            <a:ext cx="1071563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b="1" u="sng" dirty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ONIA</a:t>
            </a:r>
            <a:endParaRPr lang="el-GR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0800000" flipV="1">
            <a:off x="5143500" y="428625"/>
            <a:ext cx="2000250" cy="1857375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5" name="TextBox 46"/>
          <p:cNvSpPr txBox="1">
            <a:spLocks noChangeArrowheads="1"/>
          </p:cNvSpPr>
          <p:nvPr/>
        </p:nvSpPr>
        <p:spPr bwMode="auto">
          <a:xfrm>
            <a:off x="7786688" y="4500563"/>
            <a:ext cx="12144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ROM</a:t>
            </a:r>
            <a:r>
              <a:rPr lang="en-US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ANIA</a:t>
            </a:r>
            <a:endParaRPr lang="el-GR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Straight Arrow Connector 47"/>
          <p:cNvCxnSpPr>
            <a:stCxn id="3115" idx="1"/>
          </p:cNvCxnSpPr>
          <p:nvPr/>
        </p:nvCxnSpPr>
        <p:spPr>
          <a:xfrm rot="10800000">
            <a:off x="5500688" y="4286250"/>
            <a:ext cx="2286000" cy="3683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57"/>
          <p:cNvSpPr>
            <a:spLocks noChangeArrowheads="1"/>
          </p:cNvSpPr>
          <p:nvPr/>
        </p:nvSpPr>
        <p:spPr bwMode="auto">
          <a:xfrm>
            <a:off x="631321" y="1078468"/>
            <a:ext cx="5116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n-GB" sz="1400" b="1" u="sng" dirty="0" smtClean="0">
                <a:latin typeface="Times New Roman" pitchFamily="18" charset="0"/>
                <a:cs typeface="Times New Roman" pitchFamily="18" charset="0"/>
              </a:rPr>
              <a:t>UK</a:t>
            </a:r>
            <a:r>
              <a:rPr lang="en-US" b="1" dirty="0" smtClean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rgbClr val="00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1060701" y="1217483"/>
            <a:ext cx="1824769" cy="164193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42874" y="1828800"/>
            <a:ext cx="10715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latin typeface="Times New Roman" pitchFamily="18" charset="0"/>
                <a:cs typeface="Times New Roman" pitchFamily="18" charset="0"/>
              </a:rPr>
              <a:t>IRE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LAND</a:t>
            </a:r>
            <a:endParaRPr lang="el-GR" sz="1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5105400" y="2235200"/>
            <a:ext cx="2905125" cy="624216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72400" y="23622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POL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endParaRPr lang="el-GR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12"/>
          <p:cNvSpPr>
            <a:spLocks noChangeArrowheads="1"/>
          </p:cNvSpPr>
          <p:nvPr/>
        </p:nvSpPr>
        <p:spPr bwMode="auto">
          <a:xfrm>
            <a:off x="7889772" y="4188023"/>
            <a:ext cx="112011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SLO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VAKIA</a:t>
            </a:r>
            <a:endParaRPr lang="el-GR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 flipV="1">
            <a:off x="4643438" y="3868737"/>
            <a:ext cx="3263435" cy="442716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46"/>
          <p:cNvSpPr txBox="1">
            <a:spLocks noChangeArrowheads="1"/>
          </p:cNvSpPr>
          <p:nvPr/>
        </p:nvSpPr>
        <p:spPr bwMode="auto">
          <a:xfrm>
            <a:off x="7939088" y="5026025"/>
            <a:ext cx="12144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LGARIA</a:t>
            </a:r>
            <a:endParaRPr lang="el-GR" sz="1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rot="10800000">
            <a:off x="5628843" y="4806951"/>
            <a:ext cx="2286000" cy="3683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1060701" y="5001418"/>
            <a:ext cx="796674" cy="46355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rgbClr val="CBCBCB"/>
            </a:gs>
            <a:gs pos="8000">
              <a:srgbClr val="CBCBCB"/>
            </a:gs>
            <a:gs pos="13000">
              <a:srgbClr val="5F5F5F"/>
            </a:gs>
            <a:gs pos="13000">
              <a:schemeClr val="accent6">
                <a:lumMod val="60000"/>
                <a:lumOff val="40000"/>
              </a:schemeClr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233609"/>
            <a:ext cx="8286808" cy="150019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GB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charset="0"/>
              </a:rPr>
              <a:t>  </a:t>
            </a:r>
            <a:r>
              <a:rPr lang="en-GB" sz="40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  <a:cs typeface="Times New Roman" charset="0"/>
              </a:rPr>
              <a:t>ALLERGOLOGY AS A </a:t>
            </a:r>
            <a:r>
              <a:rPr lang="en-GB" sz="4000" b="1" u="sng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  <a:cs typeface="Times New Roman" charset="0"/>
              </a:rPr>
              <a:t>SPECIALITY</a:t>
            </a:r>
            <a:endParaRPr lang="el-GR" sz="4000" u="sng" dirty="0" smtClean="0"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Times New Roman" charset="0"/>
            </a:endParaRPr>
          </a:p>
        </p:txBody>
      </p:sp>
      <p:sp>
        <p:nvSpPr>
          <p:cNvPr id="4101" name="Subtitle 2"/>
          <p:cNvSpPr txBox="1">
            <a:spLocks/>
          </p:cNvSpPr>
          <p:nvPr/>
        </p:nvSpPr>
        <p:spPr bwMode="auto">
          <a:xfrm>
            <a:off x="142844" y="3867152"/>
            <a:ext cx="385765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1"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400" b="1" dirty="0" smtClean="0">
                <a:latin typeface="Rockwell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Rockwell" pitchFamily="18" charset="0"/>
                <a:cs typeface="Times New Roman" pitchFamily="18" charset="0"/>
              </a:rPr>
              <a:t>SUBSPECIALITY</a:t>
            </a:r>
            <a:r>
              <a:rPr lang="en-US" sz="3200" b="1" dirty="0" smtClean="0">
                <a:latin typeface="Rockwell" pitchFamily="18" charset="0"/>
                <a:cs typeface="Times New Roman" pitchFamily="18" charset="0"/>
              </a:rPr>
              <a:t>:6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sz="2400" b="1" dirty="0">
              <a:solidFill>
                <a:schemeClr val="bg1"/>
              </a:solidFill>
              <a:latin typeface="Rockwell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sz="2400" b="1" dirty="0" smtClean="0">
              <a:latin typeface="Rockwell" pitchFamily="18" charset="0"/>
              <a:cs typeface="Times New Roman" pitchFamily="18" charset="0"/>
            </a:endParaRPr>
          </a:p>
          <a:p>
            <a:endParaRPr lang="en-GB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3108" y="2133600"/>
            <a:ext cx="178595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Rockwell" pitchFamily="18" charset="0"/>
                <a:cs typeface="Times New Roman" pitchFamily="18" charset="0"/>
              </a:rPr>
              <a:t>ITALY</a:t>
            </a:r>
          </a:p>
          <a:p>
            <a:pPr algn="ctr"/>
            <a:r>
              <a:rPr lang="en-GB" b="1" dirty="0" smtClean="0">
                <a:latin typeface="Rockwell" pitchFamily="18" charset="0"/>
                <a:cs typeface="Times New Roman" pitchFamily="18" charset="0"/>
              </a:rPr>
              <a:t>PORTUGAL</a:t>
            </a:r>
            <a:endParaRPr lang="el-GR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</a:pPr>
            <a:r>
              <a:rPr lang="en-GB" b="1" dirty="0" smtClean="0">
                <a:latin typeface="Rockwell" pitchFamily="18" charset="0"/>
                <a:cs typeface="Times New Roman" pitchFamily="18" charset="0"/>
              </a:rPr>
              <a:t>SPAIN </a:t>
            </a:r>
          </a:p>
          <a:p>
            <a:pPr algn="ctr">
              <a:spcBef>
                <a:spcPct val="20000"/>
              </a:spcBef>
            </a:pPr>
            <a:r>
              <a:rPr lang="en-US" b="1" dirty="0" smtClean="0">
                <a:latin typeface="Rockwell" pitchFamily="18" charset="0"/>
                <a:cs typeface="Times New Roman" pitchFamily="18" charset="0"/>
              </a:rPr>
              <a:t>GREECE </a:t>
            </a:r>
          </a:p>
          <a:p>
            <a:pPr algn="ctr"/>
            <a:r>
              <a:rPr lang="fr-FR" b="1" dirty="0" smtClean="0">
                <a:latin typeface="Rockwell"/>
              </a:rPr>
              <a:t>CROATIA</a:t>
            </a:r>
            <a:endParaRPr lang="el-GR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143636" y="2133600"/>
            <a:ext cx="20717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Rockwell" pitchFamily="18" charset="0"/>
                <a:cs typeface="Times New Roman" pitchFamily="18" charset="0"/>
              </a:rPr>
              <a:t>CZECH  REP.  </a:t>
            </a:r>
            <a:endParaRPr lang="en-US" b="1" dirty="0" smtClean="0">
              <a:latin typeface="Rockwell" pitchFamily="18" charset="0"/>
              <a:cs typeface="Times New Roman" pitchFamily="18" charset="0"/>
            </a:endParaRPr>
          </a:p>
          <a:p>
            <a:pPr algn="ctr"/>
            <a:r>
              <a:rPr lang="en-GB" b="1" dirty="0" smtClean="0">
                <a:latin typeface="Rockwell" pitchFamily="18" charset="0"/>
                <a:cs typeface="Times New Roman" pitchFamily="18" charset="0"/>
              </a:rPr>
              <a:t>LITHUANIA</a:t>
            </a:r>
          </a:p>
          <a:p>
            <a:pPr algn="ctr"/>
            <a:r>
              <a:rPr lang="en-GB" b="1" dirty="0" smtClean="0">
                <a:latin typeface="Rockwell" pitchFamily="18" charset="0"/>
                <a:cs typeface="Times New Roman" pitchFamily="18" charset="0"/>
              </a:rPr>
              <a:t>LUXEMBURG</a:t>
            </a:r>
          </a:p>
          <a:p>
            <a:pPr algn="ctr"/>
            <a:r>
              <a:rPr lang="en-GB" b="1" dirty="0" smtClean="0">
                <a:latin typeface="Rockwell" pitchFamily="18" charset="0"/>
                <a:cs typeface="Times New Roman" pitchFamily="18" charset="0"/>
              </a:rPr>
              <a:t>CYPRUS</a:t>
            </a:r>
          </a:p>
          <a:p>
            <a:pPr algn="ctr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NETHERLANDS</a:t>
            </a:r>
            <a:endParaRPr lang="en-GB" b="1" dirty="0" smtClean="0">
              <a:latin typeface="Rockwell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71934" y="2133600"/>
            <a:ext cx="20717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latin typeface="Rockwell" pitchFamily="18" charset="0"/>
                <a:cs typeface="Times New Roman" pitchFamily="18" charset="0"/>
              </a:rPr>
              <a:t>SWITZERLAND</a:t>
            </a:r>
          </a:p>
          <a:p>
            <a:pPr algn="ctr"/>
            <a:r>
              <a:rPr lang="en-US" b="1" dirty="0" smtClean="0">
                <a:latin typeface="Rockwell" pitchFamily="18" charset="0"/>
                <a:cs typeface="Times New Roman" pitchFamily="18" charset="0"/>
              </a:rPr>
              <a:t>ROMANIA</a:t>
            </a:r>
          </a:p>
          <a:p>
            <a:pPr algn="ctr"/>
            <a:r>
              <a:rPr lang="en-US" b="1" dirty="0" smtClean="0">
                <a:latin typeface="Rockwell" pitchFamily="18" charset="0"/>
                <a:cs typeface="Times New Roman" pitchFamily="18" charset="0"/>
              </a:rPr>
              <a:t>UK</a:t>
            </a:r>
            <a:endParaRPr lang="el-GR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Rockwell" pitchFamily="18" charset="0"/>
              </a:rPr>
              <a:t>SWEDEN</a:t>
            </a:r>
          </a:p>
          <a:p>
            <a:pPr algn="ctr"/>
            <a:r>
              <a:rPr lang="en-US" b="1" dirty="0" smtClean="0">
                <a:latin typeface="Rockwell" pitchFamily="18" charset="0"/>
              </a:rPr>
              <a:t>SLOVAKIA</a:t>
            </a:r>
            <a:endParaRPr lang="el-GR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28596" y="2649317"/>
            <a:ext cx="17859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YES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:14</a:t>
            </a:r>
          </a:p>
          <a:p>
            <a:endParaRPr lang="el-GR" dirty="0"/>
          </a:p>
        </p:txBody>
      </p:sp>
      <p:sp>
        <p:nvSpPr>
          <p:cNvPr id="14" name="Rectangle 13"/>
          <p:cNvSpPr/>
          <p:nvPr/>
        </p:nvSpPr>
        <p:spPr>
          <a:xfrm>
            <a:off x="2107389" y="1999232"/>
            <a:ext cx="6000792" cy="1768297"/>
          </a:xfrm>
          <a:prstGeom prst="rect">
            <a:avLst/>
          </a:prstGeom>
          <a:solidFill>
            <a:schemeClr val="tx1">
              <a:alpha val="20000"/>
            </a:schemeClr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el-GR" dirty="0"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26065" y="3898771"/>
            <a:ext cx="3165335" cy="1234309"/>
          </a:xfrm>
          <a:prstGeom prst="rect">
            <a:avLst/>
          </a:prstGeom>
          <a:solidFill>
            <a:schemeClr val="accent3">
              <a:lumMod val="75000"/>
              <a:alpha val="30000"/>
            </a:schemeClr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642910" y="5791460"/>
            <a:ext cx="17859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NO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:5</a:t>
            </a:r>
          </a:p>
          <a:p>
            <a:endParaRPr lang="el-GR" dirty="0"/>
          </a:p>
        </p:txBody>
      </p:sp>
      <p:sp>
        <p:nvSpPr>
          <p:cNvPr id="18" name="TextBox 17"/>
          <p:cNvSpPr txBox="1"/>
          <p:nvPr/>
        </p:nvSpPr>
        <p:spPr>
          <a:xfrm>
            <a:off x="2714612" y="5724540"/>
            <a:ext cx="1857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DENMARK         SLO</a:t>
            </a:r>
            <a:r>
              <a:rPr lang="en-US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VENIA</a:t>
            </a:r>
          </a:p>
          <a:p>
            <a:pPr>
              <a:defRPr/>
            </a:pPr>
            <a:r>
              <a:rPr lang="en-US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AUSTRIA*</a:t>
            </a:r>
          </a:p>
          <a:p>
            <a:endParaRPr lang="el-GR" dirty="0"/>
          </a:p>
        </p:txBody>
      </p:sp>
      <p:sp>
        <p:nvSpPr>
          <p:cNvPr id="19" name="TextBox 18"/>
          <p:cNvSpPr txBox="1"/>
          <p:nvPr/>
        </p:nvSpPr>
        <p:spPr>
          <a:xfrm>
            <a:off x="4786314" y="572454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BELGIUM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Rockwell" pitchFamily="18" charset="0"/>
                <a:cs typeface="Times New Roman" pitchFamily="18" charset="0"/>
              </a:rPr>
              <a:t>IRELAND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77476" y="5669841"/>
            <a:ext cx="3581400" cy="1033169"/>
          </a:xfrm>
          <a:prstGeom prst="rect">
            <a:avLst/>
          </a:prstGeom>
          <a:solidFill>
            <a:schemeClr val="tx1">
              <a:alpha val="18000"/>
            </a:schemeClr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5999834" y="4061651"/>
            <a:ext cx="13915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Rockwell" pitchFamily="18" charset="0"/>
                <a:cs typeface="Times New Roman" pitchFamily="18" charset="0"/>
              </a:rPr>
              <a:t>POLAND</a:t>
            </a:r>
          </a:p>
          <a:p>
            <a:r>
              <a:rPr lang="en-US" b="1" dirty="0" smtClean="0">
                <a:latin typeface="Rockwell" pitchFamily="18" charset="0"/>
                <a:cs typeface="Times New Roman" pitchFamily="18" charset="0"/>
              </a:rPr>
              <a:t>ESTONIA</a:t>
            </a:r>
          </a:p>
          <a:p>
            <a:r>
              <a:rPr lang="en-GB" b="1" dirty="0">
                <a:latin typeface="Rockwell" pitchFamily="18" charset="0"/>
                <a:cs typeface="Times New Roman" pitchFamily="18" charset="0"/>
              </a:rPr>
              <a:t>HUNGARY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33836" y="3947532"/>
            <a:ext cx="220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b="1" dirty="0">
                <a:latin typeface="Rockwell" pitchFamily="18" charset="0"/>
                <a:cs typeface="Times New Roman" pitchFamily="18" charset="0"/>
              </a:rPr>
              <a:t>FINLAND</a:t>
            </a:r>
          </a:p>
          <a:p>
            <a:pPr algn="ctr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FRANCE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</a:t>
            </a:r>
            <a:endParaRPr lang="en-GB" b="1" dirty="0">
              <a:latin typeface="Rockwell" pitchFamily="18" charset="0"/>
              <a:cs typeface="Times New Roman" pitchFamily="18" charset="0"/>
            </a:endParaRPr>
          </a:p>
          <a:p>
            <a:pPr algn="ctr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GERMANY</a:t>
            </a:r>
          </a:p>
          <a:p>
            <a:pPr algn="ctr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TURKEY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 algn="ctr"/>
            <a:r>
              <a:rPr lang="en-GB" b="1" dirty="0" smtClean="0">
                <a:latin typeface="Rockwell" pitchFamily="18" charset="0"/>
                <a:cs typeface="Times New Roman" pitchFamily="18" charset="0"/>
              </a:rPr>
              <a:t> 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074202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ctrTitle"/>
          </p:nvPr>
        </p:nvSpPr>
        <p:spPr>
          <a:xfrm>
            <a:off x="785786" y="0"/>
            <a:ext cx="7772400" cy="14700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GB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Times New Roman" charset="0"/>
              </a:rPr>
              <a:t> </a:t>
            </a:r>
            <a:r>
              <a:rPr lang="en-GB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Times New Roman" charset="0"/>
              </a:rPr>
              <a:t/>
            </a:r>
            <a:br>
              <a:rPr lang="en-GB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Times New Roman" charset="0"/>
              </a:rPr>
            </a:br>
            <a:r>
              <a:rPr lang="en-GB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  <a:cs typeface="Times New Roman" charset="0"/>
              </a:rPr>
              <a:t>ALLERGOLOGY  DIVISIONS/ DPTs IN MEDICAL SCHOOLS </a:t>
            </a:r>
            <a: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Times New Roman" charset="0"/>
              </a:rPr>
              <a:t/>
            </a:r>
            <a:br>
              <a:rPr lang="el-G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cs typeface="Times New Roman" charset="0"/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1752600" y="457200"/>
            <a:ext cx="2592659" cy="7017306"/>
          </a:xfrm>
          <a:prstGeom prst="rect">
            <a:avLst/>
          </a:prstGeom>
          <a:solidFill>
            <a:schemeClr val="tx1"/>
          </a:solidFill>
          <a:ln w="34925">
            <a:solidFill>
              <a:srgbClr val="FFFFFF"/>
            </a:solidFill>
            <a:miter lim="800000"/>
            <a:headEnd/>
            <a:tailEnd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YES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FINLAND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CROATIA</a:t>
            </a:r>
            <a:endParaRPr lang="en-US" sz="2000" b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    ITALY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CZECH  REP.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LITHUUANIA</a:t>
            </a:r>
            <a:endParaRPr lang="en-US" sz="2000" b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      SPAIN</a:t>
            </a:r>
            <a:endParaRPr lang="el-GR" sz="2000" b="1" dirty="0" smtClean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 PORTUGAL</a:t>
            </a:r>
          </a:p>
          <a:p>
            <a:pPr>
              <a:spcBef>
                <a:spcPct val="20000"/>
              </a:spcBef>
              <a:buFont typeface="Arial" charset="0"/>
              <a:buNone/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NETHERLANDS</a:t>
            </a:r>
            <a: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   FRANCE</a:t>
            </a:r>
            <a: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GERMANY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DENMARK 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   AUSTRIA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SWITZERLAND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    </a:t>
            </a:r>
            <a:r>
              <a:rPr lang="en-GB" sz="20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TURKEY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    SWEDEN</a:t>
            </a:r>
          </a:p>
          <a:p>
            <a:pPr>
              <a:defRPr/>
            </a:pPr>
            <a:r>
              <a:rPr lang="en-GB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BELGIUM</a:t>
            </a:r>
          </a:p>
          <a:p>
            <a:pPr>
              <a:defRPr/>
            </a:pPr>
            <a: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    ROMANIA</a:t>
            </a:r>
          </a:p>
          <a:p>
            <a:pPr>
              <a:defRPr/>
            </a:pP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      UK</a:t>
            </a:r>
          </a:p>
          <a:p>
            <a:pPr>
              <a:defRPr/>
            </a:pPr>
            <a:r>
              <a:rPr lang="fr-FR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SLOVAKIA</a:t>
            </a:r>
            <a:endParaRPr lang="el-GR" sz="20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9800" y="2057400"/>
            <a:ext cx="2743200" cy="2446824"/>
          </a:xfrm>
          <a:prstGeom prst="rect">
            <a:avLst/>
          </a:prstGeom>
          <a:gradFill>
            <a:gsLst>
              <a:gs pos="40411">
                <a:schemeClr val="accent3"/>
              </a:gs>
              <a:gs pos="0">
                <a:schemeClr val="accent3"/>
              </a:gs>
              <a:gs pos="84576">
                <a:schemeClr val="accent3"/>
              </a:gs>
              <a:gs pos="33000">
                <a:schemeClr val="accent3"/>
              </a:gs>
              <a:gs pos="46750">
                <a:schemeClr val="accent3"/>
              </a:gs>
              <a:gs pos="53000">
                <a:schemeClr val="accent3"/>
              </a:gs>
              <a:gs pos="68000">
                <a:schemeClr val="accent3"/>
              </a:gs>
              <a:gs pos="100000">
                <a:schemeClr val="accent3"/>
              </a:gs>
            </a:gsLst>
          </a:gra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NO</a:t>
            </a:r>
          </a:p>
          <a:p>
            <a:endParaRPr lang="en-US" sz="900" b="1" dirty="0">
              <a:solidFill>
                <a:srgbClr val="FF0000"/>
              </a:solidFill>
              <a:latin typeface="Rockwell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Rockwell" pitchFamily="18" charset="0"/>
                <a:cs typeface="Times New Roman" pitchFamily="18" charset="0"/>
              </a:rPr>
              <a:t>GREECE</a:t>
            </a:r>
            <a:endParaRPr lang="en-GB" sz="2000" b="1" dirty="0" smtClean="0">
              <a:solidFill>
                <a:schemeClr val="tx1"/>
              </a:solidFill>
              <a:latin typeface="Rockwell" pitchFamily="18" charset="0"/>
              <a:cs typeface="Times New Roman" pitchFamily="18" charset="0"/>
            </a:endParaRPr>
          </a:p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Rockwell" pitchFamily="18" charset="0"/>
                <a:cs typeface="Times New Roman" pitchFamily="18" charset="0"/>
              </a:rPr>
              <a:t>HUNGARY</a:t>
            </a:r>
          </a:p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Rockwell" pitchFamily="18" charset="0"/>
                <a:cs typeface="Times New Roman" pitchFamily="18" charset="0"/>
              </a:rPr>
              <a:t>SLO</a:t>
            </a:r>
            <a:r>
              <a:rPr lang="en-US" sz="2000" b="1" dirty="0" smtClean="0">
                <a:solidFill>
                  <a:schemeClr val="tx1"/>
                </a:solidFill>
                <a:latin typeface="Rockwell" pitchFamily="18" charset="0"/>
                <a:cs typeface="Times New Roman" pitchFamily="18" charset="0"/>
              </a:rPr>
              <a:t>VENIA</a:t>
            </a:r>
            <a:endParaRPr lang="en-GB" sz="2000" b="1" dirty="0" smtClean="0">
              <a:solidFill>
                <a:schemeClr val="tx1"/>
              </a:solidFill>
              <a:latin typeface="Rockwell" pitchFamily="18" charset="0"/>
              <a:cs typeface="Times New Roman" pitchFamily="18" charset="0"/>
            </a:endParaRPr>
          </a:p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Rockwell" pitchFamily="18" charset="0"/>
                <a:cs typeface="Times New Roman" pitchFamily="18" charset="0"/>
              </a:rPr>
              <a:t>CYPRUS</a:t>
            </a:r>
            <a:endParaRPr lang="en-US" sz="2000" b="1" dirty="0" smtClean="0">
              <a:solidFill>
                <a:schemeClr val="tx1"/>
              </a:solidFill>
              <a:latin typeface="Rockwell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Rockwell" pitchFamily="18" charset="0"/>
                <a:cs typeface="Times New Roman" pitchFamily="18" charset="0"/>
              </a:rPr>
              <a:t>ESTONIA</a:t>
            </a:r>
          </a:p>
          <a:p>
            <a:pPr algn="ctr"/>
            <a:endParaRPr lang="el-G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61" name="Group 14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6575938"/>
              </p:ext>
            </p:extLst>
          </p:nvPr>
        </p:nvGraphicFramePr>
        <p:xfrm>
          <a:off x="228600" y="228605"/>
          <a:ext cx="8686799" cy="6480052"/>
        </p:xfrm>
        <a:graphic>
          <a:graphicData uri="http://schemas.openxmlformats.org/drawingml/2006/table">
            <a:tbl>
              <a:tblPr/>
              <a:tblGrid>
                <a:gridCol w="2062618"/>
                <a:gridCol w="2509382"/>
                <a:gridCol w="2032387"/>
                <a:gridCol w="2082412"/>
              </a:tblGrid>
              <a:tr h="8381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Rockwell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COUNTRIES</a:t>
                      </a:r>
                      <a:endParaRPr kumimoji="0" lang="el-G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Number of years for training in Allergology</a:t>
                      </a:r>
                      <a:endParaRPr kumimoji="0" lang="el-G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Allergology training centres </a:t>
                      </a:r>
                      <a:endParaRPr kumimoji="0" lang="el-G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Allergology </a:t>
                      </a:r>
                      <a:r>
                        <a:rPr lang="en-U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trainees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/year </a:t>
                      </a:r>
                      <a:endParaRPr kumimoji="0" lang="el-G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ESPANA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4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34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55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SLO</a:t>
                      </a: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VENIA 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 </a:t>
                      </a:r>
                      <a:r>
                        <a:rPr kumimoji="0" lang="fr-F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mother</a:t>
                      </a: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spe</a:t>
                      </a: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2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2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PORTUGAL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5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4 (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Univ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) +3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7-10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NETHERLANDS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4+2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4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2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LITHUANIA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4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2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4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26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CZECH  REP.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5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14+</a:t>
                      </a: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11</a:t>
                      </a:r>
                      <a:endParaRPr kumimoji="0" lang="el-GR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16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ITALY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4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4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38-40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HUNGARY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  <a:sym typeface="Symbol" pitchFamily="18" charset="2"/>
                        </a:rPr>
                        <a:t>4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  <a:sym typeface="Symbol" pitchFamily="18" charset="2"/>
                        </a:rPr>
                        <a:t>7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GREECE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2+3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3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  <a:sym typeface="Symbol" pitchFamily="18" charset="2"/>
                        </a:rPr>
                        <a:t>7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FRANCE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  <a:sym typeface="Symbol" pitchFamily="18" charset="2"/>
                        </a:rPr>
                        <a:t>17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25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GERMANY</a:t>
                      </a: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 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18 months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50-100</a:t>
                      </a:r>
                      <a:endParaRPr kumimoji="0" lang="el-GR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50-100</a:t>
                      </a:r>
                      <a:endParaRPr kumimoji="0" lang="el-GR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IRELAND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SLOVAKIA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879815"/>
              </p:ext>
            </p:extLst>
          </p:nvPr>
        </p:nvGraphicFramePr>
        <p:xfrm>
          <a:off x="304800" y="304795"/>
          <a:ext cx="8534400" cy="6494741"/>
        </p:xfrm>
        <a:graphic>
          <a:graphicData uri="http://schemas.openxmlformats.org/drawingml/2006/table">
            <a:tbl>
              <a:tblPr/>
              <a:tblGrid>
                <a:gridCol w="2104334"/>
                <a:gridCol w="2543866"/>
                <a:gridCol w="1981200"/>
                <a:gridCol w="1905000"/>
              </a:tblGrid>
              <a:tr h="7620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COUNTRIES</a:t>
                      </a:r>
                      <a:endParaRPr kumimoji="0" lang="el-G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Number of years for  training in Allergology</a:t>
                      </a:r>
                      <a:endParaRPr kumimoji="0" lang="el-G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Allergology training centres </a:t>
                      </a:r>
                      <a:endParaRPr kumimoji="0" lang="el-G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Allergology </a:t>
                      </a:r>
                      <a:r>
                        <a:rPr lang="en-U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</a:rPr>
                        <a:t>trainees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/year </a:t>
                      </a:r>
                      <a:endParaRPr kumimoji="0" lang="el-G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FINLAND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2+5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0-10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DENMARK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-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-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-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CYPRUS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-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-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AUSTRIA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de-DE" sz="1200" b="1" dirty="0" smtClean="0">
                          <a:solidFill>
                            <a:srgbClr val="FF0000"/>
                          </a:solidFill>
                          <a:latin typeface="Rockwell"/>
                        </a:rPr>
                        <a:t>ENT, Dermat, Pulmo., Ped)</a:t>
                      </a:r>
                      <a:endParaRPr kumimoji="0" lang="el-GR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SWITZERLAND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3+3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27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20-30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BELGIUM</a:t>
                      </a:r>
                      <a:endParaRPr kumimoji="0" lang="el-GR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2-4</a:t>
                      </a:r>
                      <a:endParaRPr kumimoji="0" lang="el-GR" sz="20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?</a:t>
                      </a:r>
                      <a:endParaRPr kumimoji="0" lang="el-GR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SWEDEN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internal med+2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TURKEY</a:t>
                      </a:r>
                      <a:endParaRPr kumimoji="0" lang="en-US" sz="1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3+5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  <a:sym typeface="Symbol" pitchFamily="18" charset="2"/>
                        </a:rPr>
                        <a:t>10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sng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ESTONIA</a:t>
                      </a:r>
                      <a:endParaRPr lang="el-GR" sz="1600" b="1" u="sng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4 years  C.IMN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  <a:sym typeface="Symbol" pitchFamily="18" charset="2"/>
                        </a:rPr>
                        <a:t>3 CLIN 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MN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sng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ROMANIA</a:t>
                      </a:r>
                      <a:endParaRPr lang="el-GR" sz="1600" b="1" u="sng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4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4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  <a:sym typeface="Symbol" pitchFamily="18" charset="2"/>
                        </a:rPr>
                        <a:t>20-25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sng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UK</a:t>
                      </a:r>
                      <a:endParaRPr lang="el-GR" sz="1600" b="1" u="sng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5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</a:rPr>
                        <a:t>4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Rockwell" pitchFamily="18" charset="0"/>
                          <a:cs typeface="Times New Roman" pitchFamily="18" charset="0"/>
                          <a:sym typeface="Symbol" pitchFamily="18" charset="2"/>
                        </a:rPr>
                        <a:t>6-13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sng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POLAND</a:t>
                      </a:r>
                      <a:endParaRPr lang="el-GR" sz="1600" b="1" u="sng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ockwell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43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sng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ckwell" pitchFamily="18" charset="0"/>
                          <a:cs typeface="Times New Roman" pitchFamily="18" charset="0"/>
                        </a:rPr>
                        <a:t>BULGARIA</a:t>
                      </a:r>
                      <a:endParaRPr lang="el-GR" sz="1600" b="1" u="sng" dirty="0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l-G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ockwell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82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432834"/>
          <a:ext cx="8229600" cy="574776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/>
                <a:gridCol w="4114800"/>
              </a:tblGrid>
              <a:tr h="1395966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bg1"/>
                          </a:solidFill>
                          <a:latin typeface="Rockwell" pitchFamily="18" charset="0"/>
                        </a:rPr>
                        <a:t>SPECIALTY OR SUBSPECIALTY OF PAEDIATRIC ALLERGY</a:t>
                      </a:r>
                      <a:r>
                        <a:rPr lang="en-US" sz="4000" b="1" dirty="0" smtClean="0">
                          <a:solidFill>
                            <a:schemeClr val="bg1"/>
                          </a:solidFill>
                          <a:latin typeface="Rockwell" pitchFamily="18" charset="0"/>
                        </a:rPr>
                        <a:t> </a:t>
                      </a:r>
                      <a:endParaRPr lang="el-GR" sz="3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95618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AUSTRIA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NO</a:t>
                      </a:r>
                      <a:endParaRPr lang="el-GR" b="1" dirty="0"/>
                    </a:p>
                  </a:txBody>
                  <a:tcPr/>
                </a:tc>
              </a:tr>
              <a:tr h="395618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SPAIN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NO</a:t>
                      </a:r>
                      <a:endParaRPr lang="el-GR" b="1" dirty="0"/>
                    </a:p>
                  </a:txBody>
                  <a:tcPr/>
                </a:tc>
              </a:tr>
              <a:tr h="395618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LITHUANIA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NO</a:t>
                      </a:r>
                      <a:endParaRPr lang="el-GR" b="1" dirty="0"/>
                    </a:p>
                  </a:txBody>
                  <a:tcPr/>
                </a:tc>
              </a:tr>
              <a:tr h="395618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SLOVAKIA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NO</a:t>
                      </a:r>
                      <a:endParaRPr lang="el-GR" b="1" dirty="0"/>
                    </a:p>
                  </a:txBody>
                  <a:tcPr/>
                </a:tc>
              </a:tr>
              <a:tr h="395618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POLAND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?</a:t>
                      </a:r>
                      <a:endParaRPr lang="el-GR" b="1" dirty="0"/>
                    </a:p>
                  </a:txBody>
                  <a:tcPr/>
                </a:tc>
              </a:tr>
              <a:tr h="395618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GREECE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NO</a:t>
                      </a:r>
                      <a:endParaRPr lang="el-GR" b="1" dirty="0"/>
                    </a:p>
                  </a:txBody>
                  <a:tcPr/>
                </a:tc>
              </a:tr>
              <a:tr h="395618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BULGARIA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YES</a:t>
                      </a:r>
                      <a:endParaRPr lang="el-GR" b="1" dirty="0"/>
                    </a:p>
                  </a:txBody>
                  <a:tcPr/>
                </a:tc>
              </a:tr>
              <a:tr h="395618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UK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YES</a:t>
                      </a:r>
                      <a:endParaRPr lang="el-GR" b="1" dirty="0"/>
                    </a:p>
                  </a:txBody>
                  <a:tcPr/>
                </a:tc>
              </a:tr>
              <a:tr h="395618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ROMANIA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Rockwell" pitchFamily="18" charset="0"/>
                        </a:rPr>
                        <a:t>NO</a:t>
                      </a:r>
                      <a:endParaRPr lang="el-GR" b="1" dirty="0" smtClean="0"/>
                    </a:p>
                  </a:txBody>
                  <a:tcPr/>
                </a:tc>
              </a:tr>
              <a:tr h="3956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Rockwell" pitchFamily="18" charset="0"/>
                        </a:rPr>
                        <a:t>GERMANY</a:t>
                      </a:r>
                      <a:endParaRPr lang="el-G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Rockwell" pitchFamily="18" charset="0"/>
                        </a:rPr>
                        <a:t>NO</a:t>
                      </a:r>
                      <a:endParaRPr lang="el-GR" b="1" dirty="0" smtClean="0"/>
                    </a:p>
                  </a:txBody>
                  <a:tcPr/>
                </a:tc>
              </a:tr>
              <a:tr h="3956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latin typeface="Rockwell"/>
                        </a:rPr>
                        <a:t>FRANCE</a:t>
                      </a:r>
                      <a:endParaRPr lang="el-G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latin typeface="Rockwell"/>
                        </a:rPr>
                        <a:t>YES</a:t>
                      </a:r>
                      <a:r>
                        <a:rPr lang="fr-FR" b="1" baseline="0" dirty="0" smtClean="0">
                          <a:latin typeface="Rockwell"/>
                        </a:rPr>
                        <a:t> (</a:t>
                      </a:r>
                      <a:r>
                        <a:rPr lang="fr-FR" b="1" baseline="0" dirty="0" err="1" smtClean="0">
                          <a:latin typeface="Rockwell"/>
                        </a:rPr>
                        <a:t>competence</a:t>
                      </a:r>
                      <a:r>
                        <a:rPr lang="fr-FR" b="1" baseline="0" dirty="0" smtClean="0">
                          <a:latin typeface="Rockwell"/>
                        </a:rPr>
                        <a:t>)</a:t>
                      </a:r>
                      <a:endParaRPr lang="el-GR" b="1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5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60020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Rockwell" pitchFamily="18" charset="0"/>
              </a:rPr>
              <a:t>COMPLEMENTARY ALLERGY TRAINING FOR GPS, OTHER SPECIALISTS </a:t>
            </a:r>
            <a:br>
              <a:rPr lang="en-US" sz="3200" dirty="0" smtClean="0">
                <a:solidFill>
                  <a:schemeClr val="tx1"/>
                </a:solidFill>
                <a:latin typeface="Rockwell" pitchFamily="18" charset="0"/>
              </a:rPr>
            </a:br>
            <a:r>
              <a:rPr lang="en-US" sz="3200" dirty="0" smtClean="0">
                <a:solidFill>
                  <a:schemeClr val="tx1"/>
                </a:solidFill>
                <a:latin typeface="Rockwell" pitchFamily="18" charset="0"/>
              </a:rPr>
              <a:t>OR PARA MEDICAL PROFESSIONALS </a:t>
            </a:r>
            <a:endParaRPr lang="el-GR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4778136"/>
              </p:ext>
            </p:extLst>
          </p:nvPr>
        </p:nvGraphicFramePr>
        <p:xfrm>
          <a:off x="457200" y="2057400"/>
          <a:ext cx="8229600" cy="45262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14800"/>
                <a:gridCol w="4114800"/>
              </a:tblGrid>
              <a:tr h="4470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Rockwell" pitchFamily="18" charset="0"/>
                        </a:rPr>
                        <a:t>                                                                     </a:t>
                      </a:r>
                      <a:endParaRPr lang="el-G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AUSTRIA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NO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SPAIN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YES, N.A.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LITHUANIA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YES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SLOVAKIA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NO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POLAND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YES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GREECE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YES</a:t>
                      </a:r>
                      <a:endParaRPr lang="el-GR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BULGARIA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NO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UK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YES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ROMANIA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NO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Rockwell" pitchFamily="18" charset="0"/>
                        </a:rPr>
                        <a:t>GERMANY</a:t>
                      </a:r>
                      <a:endParaRPr lang="el-G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YES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latin typeface="Rockwell"/>
                        </a:rPr>
                        <a:t>FRANCE</a:t>
                      </a:r>
                      <a:endParaRPr lang="el-G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latin typeface="Rockwell"/>
                        </a:rPr>
                        <a:t>YES</a:t>
                      </a:r>
                      <a:endParaRPr lang="el-GR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864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Rockwell" pitchFamily="18" charset="0"/>
              </a:rPr>
              <a:t>UNIVERSITY/PREGRADUATE LEVEL</a:t>
            </a:r>
            <a:endParaRPr lang="el-GR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7528764"/>
              </p:ext>
            </p:extLst>
          </p:nvPr>
        </p:nvGraphicFramePr>
        <p:xfrm>
          <a:off x="457200" y="2072640"/>
          <a:ext cx="8229600" cy="4450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Rockwell" pitchFamily="18" charset="0"/>
                        </a:rPr>
                        <a:t>                                                                     HOURS DEVOTED TO ALLERGY</a:t>
                      </a:r>
                      <a:endParaRPr lang="el-G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AUSTRIA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6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SPAIN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0-30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LITHUANIA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30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SLOVAKIA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14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POLAND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30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GREECE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BULGARIA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18</a:t>
                      </a:r>
                      <a:endParaRPr lang="el-G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UK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-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ROMANIA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Rockwell" pitchFamily="18" charset="0"/>
                        </a:rPr>
                        <a:t>-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Rockwell" pitchFamily="18" charset="0"/>
                        </a:rPr>
                        <a:t>GERMANY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Rockwell" pitchFamily="18" charset="0"/>
                        </a:rPr>
                        <a:t>6-12(</a:t>
                      </a:r>
                      <a:r>
                        <a:rPr lang="en-US" b="1" baseline="0" dirty="0" smtClean="0">
                          <a:latin typeface="Rockwell" pitchFamily="18" charset="0"/>
                        </a:rPr>
                        <a:t> no formal obligation)</a:t>
                      </a:r>
                      <a:endParaRPr lang="en-US" b="1" dirty="0" smtClean="0">
                        <a:latin typeface="Rockwell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latin typeface="Rockwell"/>
                        </a:rPr>
                        <a:t>FRANCE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Rockwell" pitchFamily="18" charset="0"/>
                        </a:rPr>
                        <a:t>6+2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85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4" ma:contentTypeDescription="Create a new document." ma:contentTypeScope="" ma:versionID="f581734104066997d27689f35d1632d6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b63e593709ed7ecb27db11636402c621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f315a20-73be-440c-875b-4c4c5e1b75f8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8A7650-4AA8-4DCB-AC83-5D0E6CB19A20}"/>
</file>

<file path=customXml/itemProps2.xml><?xml version="1.0" encoding="utf-8"?>
<ds:datastoreItem xmlns:ds="http://schemas.openxmlformats.org/officeDocument/2006/customXml" ds:itemID="{ECF01166-E2FA-4769-A349-FB1C647B490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2344</TotalTime>
  <Words>1448</Words>
  <Application>Microsoft Office PowerPoint</Application>
  <PresentationFormat>Affichage à l'écran (4:3)</PresentationFormat>
  <Paragraphs>787</Paragraphs>
  <Slides>19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9" baseType="lpstr">
      <vt:lpstr>Arial</vt:lpstr>
      <vt:lpstr>Calibri</vt:lpstr>
      <vt:lpstr>Corbel</vt:lpstr>
      <vt:lpstr>Rockwell</vt:lpstr>
      <vt:lpstr>Symbol</vt:lpstr>
      <vt:lpstr>Times New Roman</vt:lpstr>
      <vt:lpstr>Wingdings</vt:lpstr>
      <vt:lpstr>Wingdings 2</vt:lpstr>
      <vt:lpstr>Wingdings 3</vt:lpstr>
      <vt:lpstr>Module</vt:lpstr>
      <vt:lpstr>OUR WAY OF WORKING</vt:lpstr>
      <vt:lpstr>Présentation PowerPoint</vt:lpstr>
      <vt:lpstr>  ALLERGOLOGY AS A SPECIALITY</vt:lpstr>
      <vt:lpstr>  ALLERGOLOGY  DIVISIONS/ DPTs IN MEDICAL SCHOOLS  </vt:lpstr>
      <vt:lpstr>Présentation PowerPoint</vt:lpstr>
      <vt:lpstr>Présentation PowerPoint</vt:lpstr>
      <vt:lpstr>Présentation PowerPoint</vt:lpstr>
      <vt:lpstr>COMPLEMENTARY ALLERGY TRAINING FOR GPS, OTHER SPECIALISTS  OR PARA MEDICAL PROFESSIONALS </vt:lpstr>
      <vt:lpstr>UNIVERSITY/PREGRADUATE LEVEL</vt:lpstr>
      <vt:lpstr>DISEASES FOR ALLERGISTS </vt:lpstr>
      <vt:lpstr>Prices of Allergy in Europe (2014)</vt:lpstr>
      <vt:lpstr>IMMUNOTHERAPY</vt:lpstr>
      <vt:lpstr>Présentation PowerPoint</vt:lpstr>
      <vt:lpstr>Présentation PowerPoint</vt:lpstr>
      <vt:lpstr>CME </vt:lpstr>
      <vt:lpstr>ALLERGOLOGY PRACT. STATUS  </vt:lpstr>
      <vt:lpstr>DISTRIBUTION OF ALLERGOLOGISTS ACCORDING TO THEIR STATUS (:PUBLIC/PRIVATE/BOTH)</vt:lpstr>
      <vt:lpstr>SCIENTIFIC SOCIETY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WAY OF WORKING</dc:title>
  <dc:creator>Windows User</dc:creator>
  <cp:lastModifiedBy>Jacqs</cp:lastModifiedBy>
  <cp:revision>162</cp:revision>
  <dcterms:created xsi:type="dcterms:W3CDTF">2009-10-17T16:15:38Z</dcterms:created>
  <dcterms:modified xsi:type="dcterms:W3CDTF">2015-01-09T23:28:31Z</dcterms:modified>
</cp:coreProperties>
</file>